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8"/>
  </p:notesMasterIdLst>
  <p:handoutMasterIdLst>
    <p:handoutMasterId r:id="rId39"/>
  </p:handoutMasterIdLst>
  <p:sldIdLst>
    <p:sldId id="256" r:id="rId3"/>
    <p:sldId id="324" r:id="rId4"/>
    <p:sldId id="263" r:id="rId5"/>
    <p:sldId id="258" r:id="rId6"/>
    <p:sldId id="259" r:id="rId7"/>
    <p:sldId id="257" r:id="rId8"/>
    <p:sldId id="260" r:id="rId9"/>
    <p:sldId id="261" r:id="rId10"/>
    <p:sldId id="262" r:id="rId11"/>
    <p:sldId id="264" r:id="rId12"/>
    <p:sldId id="265" r:id="rId13"/>
    <p:sldId id="267" r:id="rId14"/>
    <p:sldId id="268" r:id="rId15"/>
    <p:sldId id="270" r:id="rId16"/>
    <p:sldId id="271" r:id="rId17"/>
    <p:sldId id="272" r:id="rId18"/>
    <p:sldId id="274" r:id="rId19"/>
    <p:sldId id="277" r:id="rId20"/>
    <p:sldId id="278" r:id="rId21"/>
    <p:sldId id="279" r:id="rId22"/>
    <p:sldId id="320" r:id="rId23"/>
    <p:sldId id="292" r:id="rId24"/>
    <p:sldId id="315" r:id="rId25"/>
    <p:sldId id="295" r:id="rId26"/>
    <p:sldId id="321" r:id="rId27"/>
    <p:sldId id="298" r:id="rId28"/>
    <p:sldId id="299" r:id="rId29"/>
    <p:sldId id="322" r:id="rId30"/>
    <p:sldId id="304" r:id="rId31"/>
    <p:sldId id="307" r:id="rId32"/>
    <p:sldId id="309" r:id="rId33"/>
    <p:sldId id="308" r:id="rId34"/>
    <p:sldId id="306" r:id="rId35"/>
    <p:sldId id="301" r:id="rId36"/>
    <p:sldId id="323" r:id="rId37"/>
  </p:sldIdLst>
  <p:sldSz cx="9144000" cy="6858000" type="screen4x3"/>
  <p:notesSz cx="6723063" cy="9853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/>
    <p:restoredTop sz="95212" autoAdjust="0"/>
  </p:normalViewPr>
  <p:slideViewPr>
    <p:cSldViewPr>
      <p:cViewPr>
        <p:scale>
          <a:sx n="125" d="100"/>
          <a:sy n="125" d="100"/>
        </p:scale>
        <p:origin x="640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5BC86-D4B5-442D-9C65-4164B8180133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CH"/>
        </a:p>
      </dgm:t>
    </dgm:pt>
    <dgm:pt modelId="{EF4000F8-EC18-41B0-A34D-D9F4F9D61D27}">
      <dgm:prSet phldrT="[Text]"/>
      <dgm:spPr/>
      <dgm:t>
        <a:bodyPr/>
        <a:lstStyle/>
        <a:p>
          <a:r>
            <a:rPr lang="fr-CH" b="1" dirty="0" err="1" smtClean="0"/>
            <a:t>Unsupervised</a:t>
          </a:r>
          <a:r>
            <a:rPr lang="fr-CH" b="1" dirty="0" smtClean="0"/>
            <a:t> + </a:t>
          </a:r>
          <a:r>
            <a:rPr lang="fr-CH" b="1" dirty="0" err="1" smtClean="0"/>
            <a:t>supervised</a:t>
          </a:r>
          <a:endParaRPr lang="fr-CH" b="1" dirty="0"/>
        </a:p>
      </dgm:t>
    </dgm:pt>
    <dgm:pt modelId="{14D827A4-0A9D-4981-B0AA-7E7293C4AA38}" type="parTrans" cxnId="{9EBB85AF-D71C-47D8-A254-CCD5A1138883}">
      <dgm:prSet/>
      <dgm:spPr/>
      <dgm:t>
        <a:bodyPr/>
        <a:lstStyle/>
        <a:p>
          <a:endParaRPr lang="fr-CH"/>
        </a:p>
      </dgm:t>
    </dgm:pt>
    <dgm:pt modelId="{1E5A038E-556C-480B-B399-5D85790A496B}" type="sibTrans" cxnId="{9EBB85AF-D71C-47D8-A254-CCD5A1138883}">
      <dgm:prSet/>
      <dgm:spPr/>
      <dgm:t>
        <a:bodyPr/>
        <a:lstStyle/>
        <a:p>
          <a:endParaRPr lang="fr-CH"/>
        </a:p>
      </dgm:t>
    </dgm:pt>
    <dgm:pt modelId="{AC8DAC8A-FE47-454D-B3BF-FEFA3A105DE2}">
      <dgm:prSet phldrT="[Text]"/>
      <dgm:spPr/>
      <dgm:t>
        <a:bodyPr/>
        <a:lstStyle/>
        <a:p>
          <a:r>
            <a:rPr lang="fr-CH" dirty="0" err="1" smtClean="0"/>
            <a:t>Sex</a:t>
          </a:r>
          <a:endParaRPr lang="fr-CH" dirty="0"/>
        </a:p>
      </dgm:t>
    </dgm:pt>
    <dgm:pt modelId="{8E6F8094-23E4-4BBA-A143-62E8ABED4973}" type="parTrans" cxnId="{9D5A2070-5729-4D87-9516-480F4EF6C5B1}">
      <dgm:prSet/>
      <dgm:spPr/>
      <dgm:t>
        <a:bodyPr/>
        <a:lstStyle/>
        <a:p>
          <a:endParaRPr lang="fr-CH"/>
        </a:p>
      </dgm:t>
    </dgm:pt>
    <dgm:pt modelId="{3E0A25A7-BEAE-466C-A268-15C7F1B63E9F}" type="sibTrans" cxnId="{9D5A2070-5729-4D87-9516-480F4EF6C5B1}">
      <dgm:prSet/>
      <dgm:spPr/>
      <dgm:t>
        <a:bodyPr/>
        <a:lstStyle/>
        <a:p>
          <a:endParaRPr lang="fr-CH"/>
        </a:p>
      </dgm:t>
    </dgm:pt>
    <dgm:pt modelId="{32236D79-30CC-4BAC-AD2C-2F6C0FD3738C}">
      <dgm:prSet phldrT="[Text]"/>
      <dgm:spPr/>
      <dgm:t>
        <a:bodyPr/>
        <a:lstStyle/>
        <a:p>
          <a:r>
            <a:rPr lang="fr-CH" dirty="0" err="1" smtClean="0"/>
            <a:t>Hair</a:t>
          </a:r>
          <a:r>
            <a:rPr lang="fr-CH" dirty="0" smtClean="0"/>
            <a:t> </a:t>
          </a:r>
          <a:r>
            <a:rPr lang="fr-CH" dirty="0" err="1" smtClean="0"/>
            <a:t>curliness</a:t>
          </a:r>
          <a:endParaRPr lang="fr-CH" dirty="0"/>
        </a:p>
      </dgm:t>
    </dgm:pt>
    <dgm:pt modelId="{A8FA8B65-D098-48A1-BE38-EDD8042CC4B2}" type="parTrans" cxnId="{4EC1C0ED-A998-4197-A6A0-68EDC8E45CC4}">
      <dgm:prSet/>
      <dgm:spPr/>
      <dgm:t>
        <a:bodyPr/>
        <a:lstStyle/>
        <a:p>
          <a:endParaRPr lang="fr-CH"/>
        </a:p>
      </dgm:t>
    </dgm:pt>
    <dgm:pt modelId="{D5DDD76D-3ED9-4AA6-A239-3DB09EA7C2F0}" type="sibTrans" cxnId="{4EC1C0ED-A998-4197-A6A0-68EDC8E45CC4}">
      <dgm:prSet/>
      <dgm:spPr/>
      <dgm:t>
        <a:bodyPr/>
        <a:lstStyle/>
        <a:p>
          <a:endParaRPr lang="fr-CH"/>
        </a:p>
      </dgm:t>
    </dgm:pt>
    <dgm:pt modelId="{CA123D5A-44B3-446A-87A9-3C26B019B193}">
      <dgm:prSet phldrT="[Text]"/>
      <dgm:spPr/>
      <dgm:t>
        <a:bodyPr/>
        <a:lstStyle/>
        <a:p>
          <a:r>
            <a:rPr lang="fr-CH" dirty="0" err="1" smtClean="0"/>
            <a:t>Hair</a:t>
          </a:r>
          <a:r>
            <a:rPr lang="fr-CH" dirty="0" smtClean="0"/>
            <a:t> </a:t>
          </a:r>
          <a:r>
            <a:rPr lang="fr-CH" dirty="0" err="1" smtClean="0"/>
            <a:t>color</a:t>
          </a:r>
          <a:endParaRPr lang="fr-CH" dirty="0"/>
        </a:p>
      </dgm:t>
    </dgm:pt>
    <dgm:pt modelId="{376A2890-9124-4B81-ABD3-736EDEEF63FE}" type="parTrans" cxnId="{18DDC476-DBEC-4D65-9E88-8B6D3F621B75}">
      <dgm:prSet/>
      <dgm:spPr/>
      <dgm:t>
        <a:bodyPr/>
        <a:lstStyle/>
        <a:p>
          <a:endParaRPr lang="fr-CH"/>
        </a:p>
      </dgm:t>
    </dgm:pt>
    <dgm:pt modelId="{8C8E84C9-A394-4DD5-BC31-A7897294415B}" type="sibTrans" cxnId="{18DDC476-DBEC-4D65-9E88-8B6D3F621B75}">
      <dgm:prSet/>
      <dgm:spPr/>
      <dgm:t>
        <a:bodyPr/>
        <a:lstStyle/>
        <a:p>
          <a:endParaRPr lang="fr-CH"/>
        </a:p>
      </dgm:t>
    </dgm:pt>
    <dgm:pt modelId="{BF8BE445-8FA4-4A8A-9925-8F4B05BFB435}">
      <dgm:prSet phldrT="[Text]"/>
      <dgm:spPr/>
      <dgm:t>
        <a:bodyPr/>
        <a:lstStyle/>
        <a:p>
          <a:r>
            <a:rPr lang="fr-CH" b="1" dirty="0" err="1" smtClean="0"/>
            <a:t>Supervised</a:t>
          </a:r>
          <a:r>
            <a:rPr lang="fr-CH" b="1" dirty="0" smtClean="0"/>
            <a:t> </a:t>
          </a:r>
          <a:r>
            <a:rPr lang="fr-CH" b="1" dirty="0" err="1" smtClean="0"/>
            <a:t>only</a:t>
          </a:r>
          <a:endParaRPr lang="fr-CH" b="1" dirty="0"/>
        </a:p>
      </dgm:t>
    </dgm:pt>
    <dgm:pt modelId="{0DA0F4E9-CBC6-4873-846A-0DA2EC6C98A2}" type="parTrans" cxnId="{8081AB4B-0F13-44C1-8D75-9FAEDC917A8D}">
      <dgm:prSet/>
      <dgm:spPr/>
      <dgm:t>
        <a:bodyPr/>
        <a:lstStyle/>
        <a:p>
          <a:endParaRPr lang="fr-CH"/>
        </a:p>
      </dgm:t>
    </dgm:pt>
    <dgm:pt modelId="{6C892B8E-6CFE-47C3-931B-F9F18C64AE2F}" type="sibTrans" cxnId="{8081AB4B-0F13-44C1-8D75-9FAEDC917A8D}">
      <dgm:prSet/>
      <dgm:spPr/>
      <dgm:t>
        <a:bodyPr/>
        <a:lstStyle/>
        <a:p>
          <a:endParaRPr lang="fr-CH"/>
        </a:p>
      </dgm:t>
    </dgm:pt>
    <dgm:pt modelId="{C2F1B068-1C42-4EFE-B75C-B994A35D40BC}">
      <dgm:prSet phldrT="[Text]"/>
      <dgm:spPr/>
      <dgm:t>
        <a:bodyPr/>
        <a:lstStyle/>
        <a:p>
          <a:r>
            <a:rPr lang="fr-CH" dirty="0" smtClean="0"/>
            <a:t>Skin </a:t>
          </a:r>
          <a:r>
            <a:rPr lang="fr-CH" dirty="0" err="1" smtClean="0"/>
            <a:t>color</a:t>
          </a:r>
          <a:endParaRPr lang="fr-CH" dirty="0"/>
        </a:p>
      </dgm:t>
    </dgm:pt>
    <dgm:pt modelId="{E5425065-FF03-4384-BB78-EDD96AD52AE1}" type="parTrans" cxnId="{F6C51EE9-12FA-47A2-A9DF-B956954DBB9F}">
      <dgm:prSet/>
      <dgm:spPr/>
      <dgm:t>
        <a:bodyPr/>
        <a:lstStyle/>
        <a:p>
          <a:endParaRPr lang="fr-CH"/>
        </a:p>
      </dgm:t>
    </dgm:pt>
    <dgm:pt modelId="{769E2CFE-C2DE-4631-A3F9-39DCF6AD5973}" type="sibTrans" cxnId="{F6C51EE9-12FA-47A2-A9DF-B956954DBB9F}">
      <dgm:prSet/>
      <dgm:spPr/>
      <dgm:t>
        <a:bodyPr/>
        <a:lstStyle/>
        <a:p>
          <a:endParaRPr lang="fr-CH"/>
        </a:p>
      </dgm:t>
    </dgm:pt>
    <dgm:pt modelId="{28D175F7-D043-45ED-AC66-C0A7E8FB0ABF}">
      <dgm:prSet phldrT="[Text]"/>
      <dgm:spPr/>
      <dgm:t>
        <a:bodyPr/>
        <a:lstStyle/>
        <a:p>
          <a:r>
            <a:rPr lang="fr-CH" dirty="0" err="1" smtClean="0"/>
            <a:t>Freckling</a:t>
          </a:r>
          <a:endParaRPr lang="fr-CH" dirty="0"/>
        </a:p>
      </dgm:t>
    </dgm:pt>
    <dgm:pt modelId="{7AE33F65-7959-4A25-9617-AEDB1F1A0BFC}" type="parTrans" cxnId="{E1E6F8D2-8385-461E-93B3-35A4226C8EA3}">
      <dgm:prSet/>
      <dgm:spPr/>
      <dgm:t>
        <a:bodyPr/>
        <a:lstStyle/>
        <a:p>
          <a:endParaRPr lang="fr-CH"/>
        </a:p>
      </dgm:t>
    </dgm:pt>
    <dgm:pt modelId="{D2A8CC50-9EBD-48CB-A6C1-D6A6AF1082C1}" type="sibTrans" cxnId="{E1E6F8D2-8385-461E-93B3-35A4226C8EA3}">
      <dgm:prSet/>
      <dgm:spPr/>
      <dgm:t>
        <a:bodyPr/>
        <a:lstStyle/>
        <a:p>
          <a:endParaRPr lang="fr-CH"/>
        </a:p>
      </dgm:t>
    </dgm:pt>
    <dgm:pt modelId="{DEF3E998-1DBB-4FDE-9C0C-5F01C431B5A5}">
      <dgm:prSet phldrT="[Text]"/>
      <dgm:spPr/>
      <dgm:t>
        <a:bodyPr/>
        <a:lstStyle/>
        <a:p>
          <a:r>
            <a:rPr lang="fr-CH" dirty="0" err="1" smtClean="0"/>
            <a:t>Ability</a:t>
          </a:r>
          <a:r>
            <a:rPr lang="fr-CH" dirty="0" smtClean="0"/>
            <a:t> to tan</a:t>
          </a:r>
          <a:endParaRPr lang="fr-CH" dirty="0"/>
        </a:p>
      </dgm:t>
    </dgm:pt>
    <dgm:pt modelId="{79745D2A-4854-4478-80A2-248619ADC6A8}" type="parTrans" cxnId="{8E8B7680-FB93-4539-A374-E889D25C3C07}">
      <dgm:prSet/>
      <dgm:spPr/>
      <dgm:t>
        <a:bodyPr/>
        <a:lstStyle/>
        <a:p>
          <a:endParaRPr lang="fr-CH"/>
        </a:p>
      </dgm:t>
    </dgm:pt>
    <dgm:pt modelId="{18D032F0-2326-4CDA-B3D2-F7F82C84426F}" type="sibTrans" cxnId="{8E8B7680-FB93-4539-A374-E889D25C3C07}">
      <dgm:prSet/>
      <dgm:spPr/>
      <dgm:t>
        <a:bodyPr/>
        <a:lstStyle/>
        <a:p>
          <a:endParaRPr lang="fr-CH"/>
        </a:p>
      </dgm:t>
    </dgm:pt>
    <dgm:pt modelId="{7EC572BC-E290-4FF7-BCF3-5AE22FF11A9B}">
      <dgm:prSet phldrT="[Text]"/>
      <dgm:spPr/>
      <dgm:t>
        <a:bodyPr/>
        <a:lstStyle/>
        <a:p>
          <a:r>
            <a:rPr lang="fr-CH" dirty="0" smtClean="0"/>
            <a:t>Eye </a:t>
          </a:r>
          <a:r>
            <a:rPr lang="fr-CH" dirty="0" err="1" smtClean="0"/>
            <a:t>color</a:t>
          </a:r>
          <a:endParaRPr lang="fr-CH" dirty="0"/>
        </a:p>
      </dgm:t>
    </dgm:pt>
    <dgm:pt modelId="{6BFF4ABA-77A4-4B77-83E9-5D13E64B4834}" type="parTrans" cxnId="{C0A6D8A9-F3F8-4E86-99A9-96E57D524CC1}">
      <dgm:prSet/>
      <dgm:spPr/>
      <dgm:t>
        <a:bodyPr/>
        <a:lstStyle/>
        <a:p>
          <a:endParaRPr lang="fr-CH"/>
        </a:p>
      </dgm:t>
    </dgm:pt>
    <dgm:pt modelId="{C1B88A41-F35E-47A5-98E2-B7B467ED52E2}" type="sibTrans" cxnId="{C0A6D8A9-F3F8-4E86-99A9-96E57D524CC1}">
      <dgm:prSet/>
      <dgm:spPr/>
      <dgm:t>
        <a:bodyPr/>
        <a:lstStyle/>
        <a:p>
          <a:endParaRPr lang="fr-CH"/>
        </a:p>
      </dgm:t>
    </dgm:pt>
    <dgm:pt modelId="{1C0581CC-DD81-4C4F-9F08-7401F615BF57}">
      <dgm:prSet phldrT="[Text]"/>
      <dgm:spPr/>
      <dgm:t>
        <a:bodyPr/>
        <a:lstStyle/>
        <a:p>
          <a:r>
            <a:rPr lang="fr-CH" dirty="0" smtClean="0"/>
            <a:t>Blood type</a:t>
          </a:r>
          <a:endParaRPr lang="fr-CH" dirty="0"/>
        </a:p>
      </dgm:t>
    </dgm:pt>
    <dgm:pt modelId="{75186A3B-C801-44B2-B8AA-17A7A87A64C4}" type="parTrans" cxnId="{CB914194-EF7B-4BC0-A2FC-9C2F66E62AAB}">
      <dgm:prSet/>
      <dgm:spPr/>
      <dgm:t>
        <a:bodyPr/>
        <a:lstStyle/>
        <a:p>
          <a:endParaRPr lang="fr-CH"/>
        </a:p>
      </dgm:t>
    </dgm:pt>
    <dgm:pt modelId="{231189EB-EC63-4070-B3DF-30F25BC06949}" type="sibTrans" cxnId="{CB914194-EF7B-4BC0-A2FC-9C2F66E62AAB}">
      <dgm:prSet/>
      <dgm:spPr/>
      <dgm:t>
        <a:bodyPr/>
        <a:lstStyle/>
        <a:p>
          <a:endParaRPr lang="fr-CH"/>
        </a:p>
      </dgm:t>
    </dgm:pt>
    <dgm:pt modelId="{1E9DE168-DC7A-47DA-8989-80AAD7B50F91}">
      <dgm:prSet phldrT="[Text]"/>
      <dgm:spPr/>
      <dgm:t>
        <a:bodyPr/>
        <a:lstStyle/>
        <a:p>
          <a:r>
            <a:rPr lang="fr-CH" dirty="0" err="1" smtClean="0"/>
            <a:t>Earwax</a:t>
          </a:r>
          <a:r>
            <a:rPr lang="fr-CH" dirty="0" smtClean="0"/>
            <a:t> type</a:t>
          </a:r>
          <a:endParaRPr lang="fr-CH" dirty="0"/>
        </a:p>
      </dgm:t>
    </dgm:pt>
    <dgm:pt modelId="{6D7EA9B3-F70A-4EF2-8858-9E275114F0F5}" type="parTrans" cxnId="{715EC353-737C-4BBD-9C9F-08A8F6B2BB82}">
      <dgm:prSet/>
      <dgm:spPr/>
      <dgm:t>
        <a:bodyPr/>
        <a:lstStyle/>
        <a:p>
          <a:endParaRPr lang="fr-CH"/>
        </a:p>
      </dgm:t>
    </dgm:pt>
    <dgm:pt modelId="{553EC09B-CA1B-4F81-BA73-5731CEA1771C}" type="sibTrans" cxnId="{715EC353-737C-4BBD-9C9F-08A8F6B2BB82}">
      <dgm:prSet/>
      <dgm:spPr/>
      <dgm:t>
        <a:bodyPr/>
        <a:lstStyle/>
        <a:p>
          <a:endParaRPr lang="fr-CH"/>
        </a:p>
      </dgm:t>
    </dgm:pt>
    <dgm:pt modelId="{C4A37243-96FD-4BF5-B842-2519573BA684}">
      <dgm:prSet phldrT="[Text]"/>
      <dgm:spPr/>
      <dgm:t>
        <a:bodyPr/>
        <a:lstStyle/>
        <a:p>
          <a:r>
            <a:rPr lang="fr-CH" dirty="0" err="1" smtClean="0"/>
            <a:t>Asthma</a:t>
          </a:r>
          <a:endParaRPr lang="fr-CH" dirty="0"/>
        </a:p>
      </dgm:t>
    </dgm:pt>
    <dgm:pt modelId="{1BC4BE85-A42E-4BAB-BF9C-BFF4DCCEBE04}" type="parTrans" cxnId="{9A13AA05-47F1-4FD9-A210-356578F2C861}">
      <dgm:prSet/>
      <dgm:spPr/>
      <dgm:t>
        <a:bodyPr/>
        <a:lstStyle/>
        <a:p>
          <a:endParaRPr lang="fr-CH"/>
        </a:p>
      </dgm:t>
    </dgm:pt>
    <dgm:pt modelId="{E30EF121-396D-41F5-BB5E-BA385D48810C}" type="sibTrans" cxnId="{9A13AA05-47F1-4FD9-A210-356578F2C861}">
      <dgm:prSet/>
      <dgm:spPr/>
      <dgm:t>
        <a:bodyPr/>
        <a:lstStyle/>
        <a:p>
          <a:endParaRPr lang="fr-CH"/>
        </a:p>
      </dgm:t>
    </dgm:pt>
    <dgm:pt modelId="{90D86D3C-68D8-4383-805A-8A274A5B2810}">
      <dgm:prSet phldrT="[Text]"/>
      <dgm:spPr/>
      <dgm:t>
        <a:bodyPr/>
        <a:lstStyle/>
        <a:p>
          <a:r>
            <a:rPr lang="fr-CH" dirty="0" smtClean="0"/>
            <a:t>Lactose </a:t>
          </a:r>
          <a:r>
            <a:rPr lang="fr-CH" dirty="0" err="1" smtClean="0"/>
            <a:t>intolerance</a:t>
          </a:r>
          <a:endParaRPr lang="fr-CH" dirty="0"/>
        </a:p>
      </dgm:t>
    </dgm:pt>
    <dgm:pt modelId="{42B65219-5791-4C90-A67E-CC70388BDD95}" type="parTrans" cxnId="{6B047F86-B8F5-487E-8F34-5E8AD4895125}">
      <dgm:prSet/>
      <dgm:spPr/>
      <dgm:t>
        <a:bodyPr/>
        <a:lstStyle/>
        <a:p>
          <a:endParaRPr lang="fr-CH"/>
        </a:p>
      </dgm:t>
    </dgm:pt>
    <dgm:pt modelId="{6BCA4EC0-0E04-48C2-B20B-178249C96C93}" type="sibTrans" cxnId="{6B047F86-B8F5-487E-8F34-5E8AD4895125}">
      <dgm:prSet/>
      <dgm:spPr/>
      <dgm:t>
        <a:bodyPr/>
        <a:lstStyle/>
        <a:p>
          <a:endParaRPr lang="fr-CH"/>
        </a:p>
      </dgm:t>
    </dgm:pt>
    <dgm:pt modelId="{6DF2C4CB-D91F-4542-81D6-25DCFF9D8070}" type="pres">
      <dgm:prSet presAssocID="{DFC5BC86-D4B5-442D-9C65-4164B8180133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fr-CH"/>
        </a:p>
      </dgm:t>
    </dgm:pt>
    <dgm:pt modelId="{9274F761-2F7C-42DC-AFCA-6AF98BEFEC57}" type="pres">
      <dgm:prSet presAssocID="{EF4000F8-EC18-41B0-A34D-D9F4F9D61D27}" presName="root" presStyleCnt="0">
        <dgm:presLayoutVars>
          <dgm:chMax/>
          <dgm:chPref/>
        </dgm:presLayoutVars>
      </dgm:prSet>
      <dgm:spPr/>
    </dgm:pt>
    <dgm:pt modelId="{B2654266-3899-4465-8506-A3F59DA0601A}" type="pres">
      <dgm:prSet presAssocID="{EF4000F8-EC18-41B0-A34D-D9F4F9D61D27}" presName="rootComposite" presStyleCnt="0">
        <dgm:presLayoutVars/>
      </dgm:prSet>
      <dgm:spPr/>
    </dgm:pt>
    <dgm:pt modelId="{0A26AECC-9C29-4DD9-A169-7BB1CCAEF1C5}" type="pres">
      <dgm:prSet presAssocID="{EF4000F8-EC18-41B0-A34D-D9F4F9D61D27}" presName="ParentAccent" presStyleLbl="alignNode1" presStyleIdx="0" presStyleCnt="2"/>
      <dgm:spPr/>
    </dgm:pt>
    <dgm:pt modelId="{A1266D87-9D36-4921-8039-571FFA311717}" type="pres">
      <dgm:prSet presAssocID="{EF4000F8-EC18-41B0-A34D-D9F4F9D61D27}" presName="ParentSmallAccent" presStyleLbl="fgAcc1" presStyleIdx="0" presStyleCnt="2"/>
      <dgm:spPr/>
    </dgm:pt>
    <dgm:pt modelId="{9697275C-F36B-4729-BBE1-2C84C7DFDEF5}" type="pres">
      <dgm:prSet presAssocID="{EF4000F8-EC18-41B0-A34D-D9F4F9D61D27}" presName="Parent" presStyleLbl="revTx" presStyleIdx="0" presStyleCnt="13" custScaleX="10690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D679C76C-A35D-494F-AFE5-10DBC962CA5B}" type="pres">
      <dgm:prSet presAssocID="{EF4000F8-EC18-41B0-A34D-D9F4F9D61D27}" presName="childShape" presStyleCnt="0">
        <dgm:presLayoutVars>
          <dgm:chMax val="0"/>
          <dgm:chPref val="0"/>
        </dgm:presLayoutVars>
      </dgm:prSet>
      <dgm:spPr/>
    </dgm:pt>
    <dgm:pt modelId="{29252275-1C25-4A91-9084-7E244E0BDD3A}" type="pres">
      <dgm:prSet presAssocID="{AC8DAC8A-FE47-454D-B3BF-FEFA3A105DE2}" presName="childComposite" presStyleCnt="0">
        <dgm:presLayoutVars>
          <dgm:chMax val="0"/>
          <dgm:chPref val="0"/>
        </dgm:presLayoutVars>
      </dgm:prSet>
      <dgm:spPr/>
    </dgm:pt>
    <dgm:pt modelId="{38D284D4-6210-4827-B748-6E2A7635CB60}" type="pres">
      <dgm:prSet presAssocID="{AC8DAC8A-FE47-454D-B3BF-FEFA3A105DE2}" presName="ChildAccent" presStyleLbl="solidFgAcc1" presStyleIdx="0" presStyleCnt="11"/>
      <dgm:spPr/>
    </dgm:pt>
    <dgm:pt modelId="{340C3195-0A18-43F6-AF55-E216B6294F27}" type="pres">
      <dgm:prSet presAssocID="{AC8DAC8A-FE47-454D-B3BF-FEFA3A105DE2}" presName="Child" presStyleLbl="revTx" presStyleIdx="1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107C4AA4-91EB-4BA9-BE3D-B8294C321528}" type="pres">
      <dgm:prSet presAssocID="{32236D79-30CC-4BAC-AD2C-2F6C0FD3738C}" presName="childComposite" presStyleCnt="0">
        <dgm:presLayoutVars>
          <dgm:chMax val="0"/>
          <dgm:chPref val="0"/>
        </dgm:presLayoutVars>
      </dgm:prSet>
      <dgm:spPr/>
    </dgm:pt>
    <dgm:pt modelId="{AA8CFE6B-AE31-40B3-86BE-DC8C64DB613C}" type="pres">
      <dgm:prSet presAssocID="{32236D79-30CC-4BAC-AD2C-2F6C0FD3738C}" presName="ChildAccent" presStyleLbl="solidFgAcc1" presStyleIdx="1" presStyleCnt="11"/>
      <dgm:spPr/>
    </dgm:pt>
    <dgm:pt modelId="{CD4308FC-7F27-4513-961D-1D08F72490CD}" type="pres">
      <dgm:prSet presAssocID="{32236D79-30CC-4BAC-AD2C-2F6C0FD3738C}" presName="Child" presStyleLbl="revTx" presStyleIdx="2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2F3A424B-B22C-463B-BA6C-BC71053DD456}" type="pres">
      <dgm:prSet presAssocID="{CA123D5A-44B3-446A-87A9-3C26B019B193}" presName="childComposite" presStyleCnt="0">
        <dgm:presLayoutVars>
          <dgm:chMax val="0"/>
          <dgm:chPref val="0"/>
        </dgm:presLayoutVars>
      </dgm:prSet>
      <dgm:spPr/>
    </dgm:pt>
    <dgm:pt modelId="{C95B10B8-C7F0-4057-9C3F-63975DE13E32}" type="pres">
      <dgm:prSet presAssocID="{CA123D5A-44B3-446A-87A9-3C26B019B193}" presName="ChildAccent" presStyleLbl="solidFgAcc1" presStyleIdx="2" presStyleCnt="11"/>
      <dgm:spPr/>
    </dgm:pt>
    <dgm:pt modelId="{5700B666-2548-4993-B48F-E8BAFAC29117}" type="pres">
      <dgm:prSet presAssocID="{CA123D5A-44B3-446A-87A9-3C26B019B193}" presName="Child" presStyleLbl="revTx" presStyleIdx="3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EE43FAFF-3FA8-44F2-B3C6-561BB866A0DD}" type="pres">
      <dgm:prSet presAssocID="{7EC572BC-E290-4FF7-BCF3-5AE22FF11A9B}" presName="childComposite" presStyleCnt="0">
        <dgm:presLayoutVars>
          <dgm:chMax val="0"/>
          <dgm:chPref val="0"/>
        </dgm:presLayoutVars>
      </dgm:prSet>
      <dgm:spPr/>
    </dgm:pt>
    <dgm:pt modelId="{19E3BB81-212C-4BFD-B31A-95CDF26543FE}" type="pres">
      <dgm:prSet presAssocID="{7EC572BC-E290-4FF7-BCF3-5AE22FF11A9B}" presName="ChildAccent" presStyleLbl="solidFgAcc1" presStyleIdx="3" presStyleCnt="11"/>
      <dgm:spPr/>
    </dgm:pt>
    <dgm:pt modelId="{3ECABFE7-8B34-4A21-A5E9-3827C84E75FE}" type="pres">
      <dgm:prSet presAssocID="{7EC572BC-E290-4FF7-BCF3-5AE22FF11A9B}" presName="Child" presStyleLbl="revTx" presStyleIdx="4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1165DB14-8BBA-412F-9C90-380B809696AA}" type="pres">
      <dgm:prSet presAssocID="{1C0581CC-DD81-4C4F-9F08-7401F615BF57}" presName="childComposite" presStyleCnt="0">
        <dgm:presLayoutVars>
          <dgm:chMax val="0"/>
          <dgm:chPref val="0"/>
        </dgm:presLayoutVars>
      </dgm:prSet>
      <dgm:spPr/>
    </dgm:pt>
    <dgm:pt modelId="{CF6FED10-5A40-4AAA-9CF4-9F57E573FDC4}" type="pres">
      <dgm:prSet presAssocID="{1C0581CC-DD81-4C4F-9F08-7401F615BF57}" presName="ChildAccent" presStyleLbl="solidFgAcc1" presStyleIdx="4" presStyleCnt="11"/>
      <dgm:spPr/>
    </dgm:pt>
    <dgm:pt modelId="{9FBCC01C-94E1-4072-B928-581F4B79AF6B}" type="pres">
      <dgm:prSet presAssocID="{1C0581CC-DD81-4C4F-9F08-7401F615BF57}" presName="Child" presStyleLbl="revTx" presStyleIdx="5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8A6BD549-BA9E-4343-9BD0-9C8F2ED29E15}" type="pres">
      <dgm:prSet presAssocID="{1E9DE168-DC7A-47DA-8989-80AAD7B50F91}" presName="childComposite" presStyleCnt="0">
        <dgm:presLayoutVars>
          <dgm:chMax val="0"/>
          <dgm:chPref val="0"/>
        </dgm:presLayoutVars>
      </dgm:prSet>
      <dgm:spPr/>
    </dgm:pt>
    <dgm:pt modelId="{3E4FC4D5-CF53-40D7-BBEB-19E9C830D776}" type="pres">
      <dgm:prSet presAssocID="{1E9DE168-DC7A-47DA-8989-80AAD7B50F91}" presName="ChildAccent" presStyleLbl="solidFgAcc1" presStyleIdx="5" presStyleCnt="11"/>
      <dgm:spPr/>
    </dgm:pt>
    <dgm:pt modelId="{6C601F5B-63BE-4367-9E04-7583A0D4D1BD}" type="pres">
      <dgm:prSet presAssocID="{1E9DE168-DC7A-47DA-8989-80AAD7B50F91}" presName="Child" presStyleLbl="revTx" presStyleIdx="6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8B223176-B53D-49A3-A610-3C022B2EA5AC}" type="pres">
      <dgm:prSet presAssocID="{BF8BE445-8FA4-4A8A-9925-8F4B05BFB435}" presName="root" presStyleCnt="0">
        <dgm:presLayoutVars>
          <dgm:chMax/>
          <dgm:chPref/>
        </dgm:presLayoutVars>
      </dgm:prSet>
      <dgm:spPr/>
    </dgm:pt>
    <dgm:pt modelId="{B982D9CF-8B2D-4BB4-914C-0BCAA5C9D7F9}" type="pres">
      <dgm:prSet presAssocID="{BF8BE445-8FA4-4A8A-9925-8F4B05BFB435}" presName="rootComposite" presStyleCnt="0">
        <dgm:presLayoutVars/>
      </dgm:prSet>
      <dgm:spPr/>
    </dgm:pt>
    <dgm:pt modelId="{9042D8E6-3F61-439E-A2F8-8D9C9CF6E039}" type="pres">
      <dgm:prSet presAssocID="{BF8BE445-8FA4-4A8A-9925-8F4B05BFB435}" presName="ParentAccent" presStyleLbl="alignNode1" presStyleIdx="1" presStyleCnt="2"/>
      <dgm:spPr/>
    </dgm:pt>
    <dgm:pt modelId="{7C6C74F8-43B2-4E12-B7D5-6DBD95AE03C3}" type="pres">
      <dgm:prSet presAssocID="{BF8BE445-8FA4-4A8A-9925-8F4B05BFB435}" presName="ParentSmallAccent" presStyleLbl="fgAcc1" presStyleIdx="1" presStyleCnt="2"/>
      <dgm:spPr/>
    </dgm:pt>
    <dgm:pt modelId="{4DCAF980-E121-4EB7-8E71-33BCA71B3A5A}" type="pres">
      <dgm:prSet presAssocID="{BF8BE445-8FA4-4A8A-9925-8F4B05BFB435}" presName="Parent" presStyleLbl="revTx" presStyleIdx="7" presStyleCnt="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5F2A61B-B9C8-4753-824A-E017DD267162}" type="pres">
      <dgm:prSet presAssocID="{BF8BE445-8FA4-4A8A-9925-8F4B05BFB435}" presName="childShape" presStyleCnt="0">
        <dgm:presLayoutVars>
          <dgm:chMax val="0"/>
          <dgm:chPref val="0"/>
        </dgm:presLayoutVars>
      </dgm:prSet>
      <dgm:spPr/>
    </dgm:pt>
    <dgm:pt modelId="{DAF9F6C8-CCF1-4B0D-8860-0540E0BADD02}" type="pres">
      <dgm:prSet presAssocID="{C2F1B068-1C42-4EFE-B75C-B994A35D40BC}" presName="childComposite" presStyleCnt="0">
        <dgm:presLayoutVars>
          <dgm:chMax val="0"/>
          <dgm:chPref val="0"/>
        </dgm:presLayoutVars>
      </dgm:prSet>
      <dgm:spPr/>
    </dgm:pt>
    <dgm:pt modelId="{10D72060-B972-49F9-80AE-C0532FDF8576}" type="pres">
      <dgm:prSet presAssocID="{C2F1B068-1C42-4EFE-B75C-B994A35D40BC}" presName="ChildAccent" presStyleLbl="solidFgAcc1" presStyleIdx="6" presStyleCnt="11"/>
      <dgm:spPr/>
    </dgm:pt>
    <dgm:pt modelId="{9F32E3CB-94AD-4F30-AAB1-1D0EF27060ED}" type="pres">
      <dgm:prSet presAssocID="{C2F1B068-1C42-4EFE-B75C-B994A35D40BC}" presName="Child" presStyleLbl="revTx" presStyleIdx="8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17236DE-F375-4A35-B15E-B08790D6A9A6}" type="pres">
      <dgm:prSet presAssocID="{28D175F7-D043-45ED-AC66-C0A7E8FB0ABF}" presName="childComposite" presStyleCnt="0">
        <dgm:presLayoutVars>
          <dgm:chMax val="0"/>
          <dgm:chPref val="0"/>
        </dgm:presLayoutVars>
      </dgm:prSet>
      <dgm:spPr/>
    </dgm:pt>
    <dgm:pt modelId="{D8871572-FB68-4EF9-B342-76D20A7C1AE4}" type="pres">
      <dgm:prSet presAssocID="{28D175F7-D043-45ED-AC66-C0A7E8FB0ABF}" presName="ChildAccent" presStyleLbl="solidFgAcc1" presStyleIdx="7" presStyleCnt="11"/>
      <dgm:spPr/>
    </dgm:pt>
    <dgm:pt modelId="{69548120-B376-469E-BCD9-8742D534F6F9}" type="pres">
      <dgm:prSet presAssocID="{28D175F7-D043-45ED-AC66-C0A7E8FB0ABF}" presName="Child" presStyleLbl="revTx" presStyleIdx="9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ACF4AAA-46D8-4D25-AC32-C43E1BE8E52A}" type="pres">
      <dgm:prSet presAssocID="{DEF3E998-1DBB-4FDE-9C0C-5F01C431B5A5}" presName="childComposite" presStyleCnt="0">
        <dgm:presLayoutVars>
          <dgm:chMax val="0"/>
          <dgm:chPref val="0"/>
        </dgm:presLayoutVars>
      </dgm:prSet>
      <dgm:spPr/>
    </dgm:pt>
    <dgm:pt modelId="{B8CC65DB-AE26-477C-8383-FE80142C6930}" type="pres">
      <dgm:prSet presAssocID="{DEF3E998-1DBB-4FDE-9C0C-5F01C431B5A5}" presName="ChildAccent" presStyleLbl="solidFgAcc1" presStyleIdx="8" presStyleCnt="11"/>
      <dgm:spPr/>
    </dgm:pt>
    <dgm:pt modelId="{57592383-9D53-4FED-90F3-15435C47C8DC}" type="pres">
      <dgm:prSet presAssocID="{DEF3E998-1DBB-4FDE-9C0C-5F01C431B5A5}" presName="Child" presStyleLbl="revTx" presStyleIdx="10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392D845-4841-4134-A027-9EDC0D892430}" type="pres">
      <dgm:prSet presAssocID="{C4A37243-96FD-4BF5-B842-2519573BA684}" presName="childComposite" presStyleCnt="0">
        <dgm:presLayoutVars>
          <dgm:chMax val="0"/>
          <dgm:chPref val="0"/>
        </dgm:presLayoutVars>
      </dgm:prSet>
      <dgm:spPr/>
    </dgm:pt>
    <dgm:pt modelId="{51A7F6E1-F2C7-4C37-B2EA-515DB397396A}" type="pres">
      <dgm:prSet presAssocID="{C4A37243-96FD-4BF5-B842-2519573BA684}" presName="ChildAccent" presStyleLbl="solidFgAcc1" presStyleIdx="9" presStyleCnt="11"/>
      <dgm:spPr/>
    </dgm:pt>
    <dgm:pt modelId="{BD832B13-A1B7-4DBD-984A-2D908A4EAD1B}" type="pres">
      <dgm:prSet presAssocID="{C4A37243-96FD-4BF5-B842-2519573BA684}" presName="Child" presStyleLbl="revTx" presStyleIdx="11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688B4B90-C44C-4A1D-BC4E-F3E48B938EA9}" type="pres">
      <dgm:prSet presAssocID="{90D86D3C-68D8-4383-805A-8A274A5B2810}" presName="childComposite" presStyleCnt="0">
        <dgm:presLayoutVars>
          <dgm:chMax val="0"/>
          <dgm:chPref val="0"/>
        </dgm:presLayoutVars>
      </dgm:prSet>
      <dgm:spPr/>
    </dgm:pt>
    <dgm:pt modelId="{FC04C63D-72BC-4C08-B8E1-A1FD7231B4D4}" type="pres">
      <dgm:prSet presAssocID="{90D86D3C-68D8-4383-805A-8A274A5B2810}" presName="ChildAccent" presStyleLbl="solidFgAcc1" presStyleIdx="10" presStyleCnt="11"/>
      <dgm:spPr/>
    </dgm:pt>
    <dgm:pt modelId="{F5E7F995-EE02-44A3-B3F4-C909B2CA7E47}" type="pres">
      <dgm:prSet presAssocID="{90D86D3C-68D8-4383-805A-8A274A5B2810}" presName="Child" presStyleLbl="revTx" presStyleIdx="12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6B047F86-B8F5-487E-8F34-5E8AD4895125}" srcId="{BF8BE445-8FA4-4A8A-9925-8F4B05BFB435}" destId="{90D86D3C-68D8-4383-805A-8A274A5B2810}" srcOrd="4" destOrd="0" parTransId="{42B65219-5791-4C90-A67E-CC70388BDD95}" sibTransId="{6BCA4EC0-0E04-48C2-B20B-178249C96C93}"/>
    <dgm:cxn modelId="{0C500235-4FD8-4C5C-8F1B-EA5C1F4F0D59}" type="presOf" srcId="{C4A37243-96FD-4BF5-B842-2519573BA684}" destId="{BD832B13-A1B7-4DBD-984A-2D908A4EAD1B}" srcOrd="0" destOrd="0" presId="urn:microsoft.com/office/officeart/2008/layout/SquareAccentList"/>
    <dgm:cxn modelId="{16ED8F52-BB5F-4196-AAF7-3325ABF9D09F}" type="presOf" srcId="{7EC572BC-E290-4FF7-BCF3-5AE22FF11A9B}" destId="{3ECABFE7-8B34-4A21-A5E9-3827C84E75FE}" srcOrd="0" destOrd="0" presId="urn:microsoft.com/office/officeart/2008/layout/SquareAccentList"/>
    <dgm:cxn modelId="{8081AB4B-0F13-44C1-8D75-9FAEDC917A8D}" srcId="{DFC5BC86-D4B5-442D-9C65-4164B8180133}" destId="{BF8BE445-8FA4-4A8A-9925-8F4B05BFB435}" srcOrd="1" destOrd="0" parTransId="{0DA0F4E9-CBC6-4873-846A-0DA2EC6C98A2}" sibTransId="{6C892B8E-6CFE-47C3-931B-F9F18C64AE2F}"/>
    <dgm:cxn modelId="{EBA0AC1F-38A2-4476-A180-2F44B14AE541}" type="presOf" srcId="{32236D79-30CC-4BAC-AD2C-2F6C0FD3738C}" destId="{CD4308FC-7F27-4513-961D-1D08F72490CD}" srcOrd="0" destOrd="0" presId="urn:microsoft.com/office/officeart/2008/layout/SquareAccentList"/>
    <dgm:cxn modelId="{F29762CA-CF1E-4338-86B0-E52D29C116F1}" type="presOf" srcId="{90D86D3C-68D8-4383-805A-8A274A5B2810}" destId="{F5E7F995-EE02-44A3-B3F4-C909B2CA7E47}" srcOrd="0" destOrd="0" presId="urn:microsoft.com/office/officeart/2008/layout/SquareAccentList"/>
    <dgm:cxn modelId="{18DDC476-DBEC-4D65-9E88-8B6D3F621B75}" srcId="{EF4000F8-EC18-41B0-A34D-D9F4F9D61D27}" destId="{CA123D5A-44B3-446A-87A9-3C26B019B193}" srcOrd="2" destOrd="0" parTransId="{376A2890-9124-4B81-ABD3-736EDEEF63FE}" sibTransId="{8C8E84C9-A394-4DD5-BC31-A7897294415B}"/>
    <dgm:cxn modelId="{808BD3F8-D3AC-4059-8125-38E4722F5FDB}" type="presOf" srcId="{1C0581CC-DD81-4C4F-9F08-7401F615BF57}" destId="{9FBCC01C-94E1-4072-B928-581F4B79AF6B}" srcOrd="0" destOrd="0" presId="urn:microsoft.com/office/officeart/2008/layout/SquareAccentList"/>
    <dgm:cxn modelId="{9A13AA05-47F1-4FD9-A210-356578F2C861}" srcId="{BF8BE445-8FA4-4A8A-9925-8F4B05BFB435}" destId="{C4A37243-96FD-4BF5-B842-2519573BA684}" srcOrd="3" destOrd="0" parTransId="{1BC4BE85-A42E-4BAB-BF9C-BFF4DCCEBE04}" sibTransId="{E30EF121-396D-41F5-BB5E-BA385D48810C}"/>
    <dgm:cxn modelId="{DE77E95C-161F-4AE3-B8A3-AC65C228E673}" type="presOf" srcId="{C2F1B068-1C42-4EFE-B75C-B994A35D40BC}" destId="{9F32E3CB-94AD-4F30-AAB1-1D0EF27060ED}" srcOrd="0" destOrd="0" presId="urn:microsoft.com/office/officeart/2008/layout/SquareAccentList"/>
    <dgm:cxn modelId="{4EC1C0ED-A998-4197-A6A0-68EDC8E45CC4}" srcId="{EF4000F8-EC18-41B0-A34D-D9F4F9D61D27}" destId="{32236D79-30CC-4BAC-AD2C-2F6C0FD3738C}" srcOrd="1" destOrd="0" parTransId="{A8FA8B65-D098-48A1-BE38-EDD8042CC4B2}" sibTransId="{D5DDD76D-3ED9-4AA6-A239-3DB09EA7C2F0}"/>
    <dgm:cxn modelId="{8E8B7680-FB93-4539-A374-E889D25C3C07}" srcId="{BF8BE445-8FA4-4A8A-9925-8F4B05BFB435}" destId="{DEF3E998-1DBB-4FDE-9C0C-5F01C431B5A5}" srcOrd="2" destOrd="0" parTransId="{79745D2A-4854-4478-80A2-248619ADC6A8}" sibTransId="{18D032F0-2326-4CDA-B3D2-F7F82C84426F}"/>
    <dgm:cxn modelId="{715EC353-737C-4BBD-9C9F-08A8F6B2BB82}" srcId="{EF4000F8-EC18-41B0-A34D-D9F4F9D61D27}" destId="{1E9DE168-DC7A-47DA-8989-80AAD7B50F91}" srcOrd="5" destOrd="0" parTransId="{6D7EA9B3-F70A-4EF2-8858-9E275114F0F5}" sibTransId="{553EC09B-CA1B-4F81-BA73-5731CEA1771C}"/>
    <dgm:cxn modelId="{B1F817EF-E969-4482-B40D-FCE3E2CF6D1C}" type="presOf" srcId="{CA123D5A-44B3-446A-87A9-3C26B019B193}" destId="{5700B666-2548-4993-B48F-E8BAFAC29117}" srcOrd="0" destOrd="0" presId="urn:microsoft.com/office/officeart/2008/layout/SquareAccentList"/>
    <dgm:cxn modelId="{E1E6F8D2-8385-461E-93B3-35A4226C8EA3}" srcId="{BF8BE445-8FA4-4A8A-9925-8F4B05BFB435}" destId="{28D175F7-D043-45ED-AC66-C0A7E8FB0ABF}" srcOrd="1" destOrd="0" parTransId="{7AE33F65-7959-4A25-9617-AEDB1F1A0BFC}" sibTransId="{D2A8CC50-9EBD-48CB-A6C1-D6A6AF1082C1}"/>
    <dgm:cxn modelId="{63A0A9C3-0BD9-4B26-A5D3-56C07FBEF4E4}" type="presOf" srcId="{AC8DAC8A-FE47-454D-B3BF-FEFA3A105DE2}" destId="{340C3195-0A18-43F6-AF55-E216B6294F27}" srcOrd="0" destOrd="0" presId="urn:microsoft.com/office/officeart/2008/layout/SquareAccentList"/>
    <dgm:cxn modelId="{4C6616EC-5928-4B7C-A910-8F6FD44DFA13}" type="presOf" srcId="{BF8BE445-8FA4-4A8A-9925-8F4B05BFB435}" destId="{4DCAF980-E121-4EB7-8E71-33BCA71B3A5A}" srcOrd="0" destOrd="0" presId="urn:microsoft.com/office/officeart/2008/layout/SquareAccentList"/>
    <dgm:cxn modelId="{9EBB85AF-D71C-47D8-A254-CCD5A1138883}" srcId="{DFC5BC86-D4B5-442D-9C65-4164B8180133}" destId="{EF4000F8-EC18-41B0-A34D-D9F4F9D61D27}" srcOrd="0" destOrd="0" parTransId="{14D827A4-0A9D-4981-B0AA-7E7293C4AA38}" sibTransId="{1E5A038E-556C-480B-B399-5D85790A496B}"/>
    <dgm:cxn modelId="{76EBF9F8-1FA3-4310-A9BC-0A3A38F278EF}" type="presOf" srcId="{EF4000F8-EC18-41B0-A34D-D9F4F9D61D27}" destId="{9697275C-F36B-4729-BBE1-2C84C7DFDEF5}" srcOrd="0" destOrd="0" presId="urn:microsoft.com/office/officeart/2008/layout/SquareAccentList"/>
    <dgm:cxn modelId="{0573C67B-BC17-4379-ABE3-885041B7059D}" type="presOf" srcId="{DEF3E998-1DBB-4FDE-9C0C-5F01C431B5A5}" destId="{57592383-9D53-4FED-90F3-15435C47C8DC}" srcOrd="0" destOrd="0" presId="urn:microsoft.com/office/officeart/2008/layout/SquareAccentList"/>
    <dgm:cxn modelId="{D59F5B84-C5BE-4854-8591-907840C24AA8}" type="presOf" srcId="{28D175F7-D043-45ED-AC66-C0A7E8FB0ABF}" destId="{69548120-B376-469E-BCD9-8742D534F6F9}" srcOrd="0" destOrd="0" presId="urn:microsoft.com/office/officeart/2008/layout/SquareAccentList"/>
    <dgm:cxn modelId="{CB914194-EF7B-4BC0-A2FC-9C2F66E62AAB}" srcId="{EF4000F8-EC18-41B0-A34D-D9F4F9D61D27}" destId="{1C0581CC-DD81-4C4F-9F08-7401F615BF57}" srcOrd="4" destOrd="0" parTransId="{75186A3B-C801-44B2-B8AA-17A7A87A64C4}" sibTransId="{231189EB-EC63-4070-B3DF-30F25BC06949}"/>
    <dgm:cxn modelId="{F6C51EE9-12FA-47A2-A9DF-B956954DBB9F}" srcId="{BF8BE445-8FA4-4A8A-9925-8F4B05BFB435}" destId="{C2F1B068-1C42-4EFE-B75C-B994A35D40BC}" srcOrd="0" destOrd="0" parTransId="{E5425065-FF03-4384-BB78-EDD96AD52AE1}" sibTransId="{769E2CFE-C2DE-4631-A3F9-39DCF6AD5973}"/>
    <dgm:cxn modelId="{9D5A2070-5729-4D87-9516-480F4EF6C5B1}" srcId="{EF4000F8-EC18-41B0-A34D-D9F4F9D61D27}" destId="{AC8DAC8A-FE47-454D-B3BF-FEFA3A105DE2}" srcOrd="0" destOrd="0" parTransId="{8E6F8094-23E4-4BBA-A143-62E8ABED4973}" sibTransId="{3E0A25A7-BEAE-466C-A268-15C7F1B63E9F}"/>
    <dgm:cxn modelId="{A4F93978-A415-4590-A7DE-3629569A0C0F}" type="presOf" srcId="{DFC5BC86-D4B5-442D-9C65-4164B8180133}" destId="{6DF2C4CB-D91F-4542-81D6-25DCFF9D8070}" srcOrd="0" destOrd="0" presId="urn:microsoft.com/office/officeart/2008/layout/SquareAccentList"/>
    <dgm:cxn modelId="{D2133D98-19CB-4E1C-8869-11B0333033C9}" type="presOf" srcId="{1E9DE168-DC7A-47DA-8989-80AAD7B50F91}" destId="{6C601F5B-63BE-4367-9E04-7583A0D4D1BD}" srcOrd="0" destOrd="0" presId="urn:microsoft.com/office/officeart/2008/layout/SquareAccentList"/>
    <dgm:cxn modelId="{C0A6D8A9-F3F8-4E86-99A9-96E57D524CC1}" srcId="{EF4000F8-EC18-41B0-A34D-D9F4F9D61D27}" destId="{7EC572BC-E290-4FF7-BCF3-5AE22FF11A9B}" srcOrd="3" destOrd="0" parTransId="{6BFF4ABA-77A4-4B77-83E9-5D13E64B4834}" sibTransId="{C1B88A41-F35E-47A5-98E2-B7B467ED52E2}"/>
    <dgm:cxn modelId="{777147CF-5E55-4DEB-B658-E4D22D20B290}" type="presParOf" srcId="{6DF2C4CB-D91F-4542-81D6-25DCFF9D8070}" destId="{9274F761-2F7C-42DC-AFCA-6AF98BEFEC57}" srcOrd="0" destOrd="0" presId="urn:microsoft.com/office/officeart/2008/layout/SquareAccentList"/>
    <dgm:cxn modelId="{F08104E7-E580-4F2F-BA82-1354B32F0B9E}" type="presParOf" srcId="{9274F761-2F7C-42DC-AFCA-6AF98BEFEC57}" destId="{B2654266-3899-4465-8506-A3F59DA0601A}" srcOrd="0" destOrd="0" presId="urn:microsoft.com/office/officeart/2008/layout/SquareAccentList"/>
    <dgm:cxn modelId="{9C5AB123-9B95-45D6-9E01-49A5171D100C}" type="presParOf" srcId="{B2654266-3899-4465-8506-A3F59DA0601A}" destId="{0A26AECC-9C29-4DD9-A169-7BB1CCAEF1C5}" srcOrd="0" destOrd="0" presId="urn:microsoft.com/office/officeart/2008/layout/SquareAccentList"/>
    <dgm:cxn modelId="{4533B7C2-0947-4124-B22A-C2440EC1F8AA}" type="presParOf" srcId="{B2654266-3899-4465-8506-A3F59DA0601A}" destId="{A1266D87-9D36-4921-8039-571FFA311717}" srcOrd="1" destOrd="0" presId="urn:microsoft.com/office/officeart/2008/layout/SquareAccentList"/>
    <dgm:cxn modelId="{C35CFE18-7DDD-48C9-AAF9-E9816A5E7AC3}" type="presParOf" srcId="{B2654266-3899-4465-8506-A3F59DA0601A}" destId="{9697275C-F36B-4729-BBE1-2C84C7DFDEF5}" srcOrd="2" destOrd="0" presId="urn:microsoft.com/office/officeart/2008/layout/SquareAccentList"/>
    <dgm:cxn modelId="{F67E6B1C-75B5-475A-9096-D9AEDD4901FC}" type="presParOf" srcId="{9274F761-2F7C-42DC-AFCA-6AF98BEFEC57}" destId="{D679C76C-A35D-494F-AFE5-10DBC962CA5B}" srcOrd="1" destOrd="0" presId="urn:microsoft.com/office/officeart/2008/layout/SquareAccentList"/>
    <dgm:cxn modelId="{9518D26C-561B-4E37-B20D-DCC4A0F6FB68}" type="presParOf" srcId="{D679C76C-A35D-494F-AFE5-10DBC962CA5B}" destId="{29252275-1C25-4A91-9084-7E244E0BDD3A}" srcOrd="0" destOrd="0" presId="urn:microsoft.com/office/officeart/2008/layout/SquareAccentList"/>
    <dgm:cxn modelId="{F73B50E0-C090-435E-9FC5-368FD606408D}" type="presParOf" srcId="{29252275-1C25-4A91-9084-7E244E0BDD3A}" destId="{38D284D4-6210-4827-B748-6E2A7635CB60}" srcOrd="0" destOrd="0" presId="urn:microsoft.com/office/officeart/2008/layout/SquareAccentList"/>
    <dgm:cxn modelId="{3CD6AE4E-D9BD-46FC-804E-B602A58DEF3A}" type="presParOf" srcId="{29252275-1C25-4A91-9084-7E244E0BDD3A}" destId="{340C3195-0A18-43F6-AF55-E216B6294F27}" srcOrd="1" destOrd="0" presId="urn:microsoft.com/office/officeart/2008/layout/SquareAccentList"/>
    <dgm:cxn modelId="{F85BA2C2-3B6F-4AFF-8FF2-701C337AA1AE}" type="presParOf" srcId="{D679C76C-A35D-494F-AFE5-10DBC962CA5B}" destId="{107C4AA4-91EB-4BA9-BE3D-B8294C321528}" srcOrd="1" destOrd="0" presId="urn:microsoft.com/office/officeart/2008/layout/SquareAccentList"/>
    <dgm:cxn modelId="{4E0D53C2-5E86-44E8-8ACE-3BC835F4BE00}" type="presParOf" srcId="{107C4AA4-91EB-4BA9-BE3D-B8294C321528}" destId="{AA8CFE6B-AE31-40B3-86BE-DC8C64DB613C}" srcOrd="0" destOrd="0" presId="urn:microsoft.com/office/officeart/2008/layout/SquareAccentList"/>
    <dgm:cxn modelId="{348D37B7-3167-4F48-8773-6EEAEE3B7ABB}" type="presParOf" srcId="{107C4AA4-91EB-4BA9-BE3D-B8294C321528}" destId="{CD4308FC-7F27-4513-961D-1D08F72490CD}" srcOrd="1" destOrd="0" presId="urn:microsoft.com/office/officeart/2008/layout/SquareAccentList"/>
    <dgm:cxn modelId="{B789C13F-946B-4FD3-B31C-25E2C6F677B3}" type="presParOf" srcId="{D679C76C-A35D-494F-AFE5-10DBC962CA5B}" destId="{2F3A424B-B22C-463B-BA6C-BC71053DD456}" srcOrd="2" destOrd="0" presId="urn:microsoft.com/office/officeart/2008/layout/SquareAccentList"/>
    <dgm:cxn modelId="{363C544B-297D-4540-9442-3BE6E86F68BF}" type="presParOf" srcId="{2F3A424B-B22C-463B-BA6C-BC71053DD456}" destId="{C95B10B8-C7F0-4057-9C3F-63975DE13E32}" srcOrd="0" destOrd="0" presId="urn:microsoft.com/office/officeart/2008/layout/SquareAccentList"/>
    <dgm:cxn modelId="{9B2DB441-B8E4-4209-9E03-81EEB1D0315C}" type="presParOf" srcId="{2F3A424B-B22C-463B-BA6C-BC71053DD456}" destId="{5700B666-2548-4993-B48F-E8BAFAC29117}" srcOrd="1" destOrd="0" presId="urn:microsoft.com/office/officeart/2008/layout/SquareAccentList"/>
    <dgm:cxn modelId="{49E826C8-2604-4DE3-B922-6566AC18A78E}" type="presParOf" srcId="{D679C76C-A35D-494F-AFE5-10DBC962CA5B}" destId="{EE43FAFF-3FA8-44F2-B3C6-561BB866A0DD}" srcOrd="3" destOrd="0" presId="urn:microsoft.com/office/officeart/2008/layout/SquareAccentList"/>
    <dgm:cxn modelId="{024BC48F-24B9-40AD-9B43-81B3AC3FA155}" type="presParOf" srcId="{EE43FAFF-3FA8-44F2-B3C6-561BB866A0DD}" destId="{19E3BB81-212C-4BFD-B31A-95CDF26543FE}" srcOrd="0" destOrd="0" presId="urn:microsoft.com/office/officeart/2008/layout/SquareAccentList"/>
    <dgm:cxn modelId="{D7B49CBA-410E-4D5E-824C-AFDD18016787}" type="presParOf" srcId="{EE43FAFF-3FA8-44F2-B3C6-561BB866A0DD}" destId="{3ECABFE7-8B34-4A21-A5E9-3827C84E75FE}" srcOrd="1" destOrd="0" presId="urn:microsoft.com/office/officeart/2008/layout/SquareAccentList"/>
    <dgm:cxn modelId="{552315F2-B568-468D-A48D-17DBB09EF049}" type="presParOf" srcId="{D679C76C-A35D-494F-AFE5-10DBC962CA5B}" destId="{1165DB14-8BBA-412F-9C90-380B809696AA}" srcOrd="4" destOrd="0" presId="urn:microsoft.com/office/officeart/2008/layout/SquareAccentList"/>
    <dgm:cxn modelId="{172601AA-82ED-4E63-96E2-56B180F806DA}" type="presParOf" srcId="{1165DB14-8BBA-412F-9C90-380B809696AA}" destId="{CF6FED10-5A40-4AAA-9CF4-9F57E573FDC4}" srcOrd="0" destOrd="0" presId="urn:microsoft.com/office/officeart/2008/layout/SquareAccentList"/>
    <dgm:cxn modelId="{158AE57A-5809-4A05-B088-894EF2C63D15}" type="presParOf" srcId="{1165DB14-8BBA-412F-9C90-380B809696AA}" destId="{9FBCC01C-94E1-4072-B928-581F4B79AF6B}" srcOrd="1" destOrd="0" presId="urn:microsoft.com/office/officeart/2008/layout/SquareAccentList"/>
    <dgm:cxn modelId="{E336FC8E-970C-4A66-A4B1-9E680DE0CDDF}" type="presParOf" srcId="{D679C76C-A35D-494F-AFE5-10DBC962CA5B}" destId="{8A6BD549-BA9E-4343-9BD0-9C8F2ED29E15}" srcOrd="5" destOrd="0" presId="urn:microsoft.com/office/officeart/2008/layout/SquareAccentList"/>
    <dgm:cxn modelId="{533BCA8A-7364-4E95-BAE5-FCBC600CA8FD}" type="presParOf" srcId="{8A6BD549-BA9E-4343-9BD0-9C8F2ED29E15}" destId="{3E4FC4D5-CF53-40D7-BBEB-19E9C830D776}" srcOrd="0" destOrd="0" presId="urn:microsoft.com/office/officeart/2008/layout/SquareAccentList"/>
    <dgm:cxn modelId="{FD9775FF-1AEE-416A-AACC-CA1DDC5DD753}" type="presParOf" srcId="{8A6BD549-BA9E-4343-9BD0-9C8F2ED29E15}" destId="{6C601F5B-63BE-4367-9E04-7583A0D4D1BD}" srcOrd="1" destOrd="0" presId="urn:microsoft.com/office/officeart/2008/layout/SquareAccentList"/>
    <dgm:cxn modelId="{CFE00EC8-24CE-4BDA-87C6-2DD6885EC213}" type="presParOf" srcId="{6DF2C4CB-D91F-4542-81D6-25DCFF9D8070}" destId="{8B223176-B53D-49A3-A610-3C022B2EA5AC}" srcOrd="1" destOrd="0" presId="urn:microsoft.com/office/officeart/2008/layout/SquareAccentList"/>
    <dgm:cxn modelId="{4772383D-1C06-4DA3-A219-CFDEF67D8187}" type="presParOf" srcId="{8B223176-B53D-49A3-A610-3C022B2EA5AC}" destId="{B982D9CF-8B2D-4BB4-914C-0BCAA5C9D7F9}" srcOrd="0" destOrd="0" presId="urn:microsoft.com/office/officeart/2008/layout/SquareAccentList"/>
    <dgm:cxn modelId="{61B189D1-43C9-4FF3-9557-729114F019CD}" type="presParOf" srcId="{B982D9CF-8B2D-4BB4-914C-0BCAA5C9D7F9}" destId="{9042D8E6-3F61-439E-A2F8-8D9C9CF6E039}" srcOrd="0" destOrd="0" presId="urn:microsoft.com/office/officeart/2008/layout/SquareAccentList"/>
    <dgm:cxn modelId="{065CB370-8424-44D7-B51E-A72B9E0F6387}" type="presParOf" srcId="{B982D9CF-8B2D-4BB4-914C-0BCAA5C9D7F9}" destId="{7C6C74F8-43B2-4E12-B7D5-6DBD95AE03C3}" srcOrd="1" destOrd="0" presId="urn:microsoft.com/office/officeart/2008/layout/SquareAccentList"/>
    <dgm:cxn modelId="{DF182CCC-83DF-4424-8389-739D3FD352DB}" type="presParOf" srcId="{B982D9CF-8B2D-4BB4-914C-0BCAA5C9D7F9}" destId="{4DCAF980-E121-4EB7-8E71-33BCA71B3A5A}" srcOrd="2" destOrd="0" presId="urn:microsoft.com/office/officeart/2008/layout/SquareAccentList"/>
    <dgm:cxn modelId="{7A77DFA5-BF11-42B0-BAF3-3FE3125E327B}" type="presParOf" srcId="{8B223176-B53D-49A3-A610-3C022B2EA5AC}" destId="{A5F2A61B-B9C8-4753-824A-E017DD267162}" srcOrd="1" destOrd="0" presId="urn:microsoft.com/office/officeart/2008/layout/SquareAccentList"/>
    <dgm:cxn modelId="{ADE03DC6-99E1-45D1-8D63-A8C2F2174471}" type="presParOf" srcId="{A5F2A61B-B9C8-4753-824A-E017DD267162}" destId="{DAF9F6C8-CCF1-4B0D-8860-0540E0BADD02}" srcOrd="0" destOrd="0" presId="urn:microsoft.com/office/officeart/2008/layout/SquareAccentList"/>
    <dgm:cxn modelId="{6C70BEE7-C421-4C12-B140-964772E40679}" type="presParOf" srcId="{DAF9F6C8-CCF1-4B0D-8860-0540E0BADD02}" destId="{10D72060-B972-49F9-80AE-C0532FDF8576}" srcOrd="0" destOrd="0" presId="urn:microsoft.com/office/officeart/2008/layout/SquareAccentList"/>
    <dgm:cxn modelId="{E724C21F-F7B2-40A3-866B-D59AF992BEE0}" type="presParOf" srcId="{DAF9F6C8-CCF1-4B0D-8860-0540E0BADD02}" destId="{9F32E3CB-94AD-4F30-AAB1-1D0EF27060ED}" srcOrd="1" destOrd="0" presId="urn:microsoft.com/office/officeart/2008/layout/SquareAccentList"/>
    <dgm:cxn modelId="{46FB8488-6656-4C7C-882C-E13FD24A39A5}" type="presParOf" srcId="{A5F2A61B-B9C8-4753-824A-E017DD267162}" destId="{A17236DE-F375-4A35-B15E-B08790D6A9A6}" srcOrd="1" destOrd="0" presId="urn:microsoft.com/office/officeart/2008/layout/SquareAccentList"/>
    <dgm:cxn modelId="{0D03777E-172D-4C95-8DE5-236533BCCF0F}" type="presParOf" srcId="{A17236DE-F375-4A35-B15E-B08790D6A9A6}" destId="{D8871572-FB68-4EF9-B342-76D20A7C1AE4}" srcOrd="0" destOrd="0" presId="urn:microsoft.com/office/officeart/2008/layout/SquareAccentList"/>
    <dgm:cxn modelId="{943BDE8A-A970-48AE-92C6-B6CF71DA368C}" type="presParOf" srcId="{A17236DE-F375-4A35-B15E-B08790D6A9A6}" destId="{69548120-B376-469E-BCD9-8742D534F6F9}" srcOrd="1" destOrd="0" presId="urn:microsoft.com/office/officeart/2008/layout/SquareAccentList"/>
    <dgm:cxn modelId="{2B78D329-123A-43D1-811E-C8F74A7C5E10}" type="presParOf" srcId="{A5F2A61B-B9C8-4753-824A-E017DD267162}" destId="{FACF4AAA-46D8-4D25-AC32-C43E1BE8E52A}" srcOrd="2" destOrd="0" presId="urn:microsoft.com/office/officeart/2008/layout/SquareAccentList"/>
    <dgm:cxn modelId="{E29107A9-BCD3-44ED-9881-3BD9DF710BE8}" type="presParOf" srcId="{FACF4AAA-46D8-4D25-AC32-C43E1BE8E52A}" destId="{B8CC65DB-AE26-477C-8383-FE80142C6930}" srcOrd="0" destOrd="0" presId="urn:microsoft.com/office/officeart/2008/layout/SquareAccentList"/>
    <dgm:cxn modelId="{DA935365-7D3D-456D-9D83-7D12421364F0}" type="presParOf" srcId="{FACF4AAA-46D8-4D25-AC32-C43E1BE8E52A}" destId="{57592383-9D53-4FED-90F3-15435C47C8DC}" srcOrd="1" destOrd="0" presId="urn:microsoft.com/office/officeart/2008/layout/SquareAccentList"/>
    <dgm:cxn modelId="{65966D50-2731-47B5-8DD5-02398C4B6D63}" type="presParOf" srcId="{A5F2A61B-B9C8-4753-824A-E017DD267162}" destId="{F392D845-4841-4134-A027-9EDC0D892430}" srcOrd="3" destOrd="0" presId="urn:microsoft.com/office/officeart/2008/layout/SquareAccentList"/>
    <dgm:cxn modelId="{4A17D611-5D41-4BF3-B724-A622067F0E34}" type="presParOf" srcId="{F392D845-4841-4134-A027-9EDC0D892430}" destId="{51A7F6E1-F2C7-4C37-B2EA-515DB397396A}" srcOrd="0" destOrd="0" presId="urn:microsoft.com/office/officeart/2008/layout/SquareAccentList"/>
    <dgm:cxn modelId="{D3D473DF-AAD9-4F50-AA02-A658075A95A8}" type="presParOf" srcId="{F392D845-4841-4134-A027-9EDC0D892430}" destId="{BD832B13-A1B7-4DBD-984A-2D908A4EAD1B}" srcOrd="1" destOrd="0" presId="urn:microsoft.com/office/officeart/2008/layout/SquareAccentList"/>
    <dgm:cxn modelId="{3E54642D-75C2-4242-9DB5-97F2AE8DA0B6}" type="presParOf" srcId="{A5F2A61B-B9C8-4753-824A-E017DD267162}" destId="{688B4B90-C44C-4A1D-BC4E-F3E48B938EA9}" srcOrd="4" destOrd="0" presId="urn:microsoft.com/office/officeart/2008/layout/SquareAccentList"/>
    <dgm:cxn modelId="{4155997A-F1FF-48B8-8C3C-8C8BFB7A2FF4}" type="presParOf" srcId="{688B4B90-C44C-4A1D-BC4E-F3E48B938EA9}" destId="{FC04C63D-72BC-4C08-B8E1-A1FD7231B4D4}" srcOrd="0" destOrd="0" presId="urn:microsoft.com/office/officeart/2008/layout/SquareAccentList"/>
    <dgm:cxn modelId="{0230E892-E6D7-4856-9B5D-D9270DAADA70}" type="presParOf" srcId="{688B4B90-C44C-4A1D-BC4E-F3E48B938EA9}" destId="{F5E7F995-EE02-44A3-B3F4-C909B2CA7E4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6AECC-9C29-4DD9-A169-7BB1CCAEF1C5}">
      <dsp:nvSpPr>
        <dsp:cNvPr id="0" name=""/>
        <dsp:cNvSpPr/>
      </dsp:nvSpPr>
      <dsp:spPr>
        <a:xfrm>
          <a:off x="749324" y="714061"/>
          <a:ext cx="3378677" cy="3974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66D87-9D36-4921-8039-571FFA311717}">
      <dsp:nvSpPr>
        <dsp:cNvPr id="0" name=""/>
        <dsp:cNvSpPr/>
      </dsp:nvSpPr>
      <dsp:spPr>
        <a:xfrm>
          <a:off x="749324" y="863343"/>
          <a:ext cx="248209" cy="2482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7275C-F36B-4729-BBE1-2C84C7DFDEF5}">
      <dsp:nvSpPr>
        <dsp:cNvPr id="0" name=""/>
        <dsp:cNvSpPr/>
      </dsp:nvSpPr>
      <dsp:spPr>
        <a:xfrm>
          <a:off x="632742" y="0"/>
          <a:ext cx="3611839" cy="71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400" b="1" kern="1200" dirty="0" err="1" smtClean="0"/>
            <a:t>Unsupervised</a:t>
          </a:r>
          <a:r>
            <a:rPr lang="fr-CH" sz="2400" b="1" kern="1200" dirty="0" smtClean="0"/>
            <a:t> + </a:t>
          </a:r>
          <a:r>
            <a:rPr lang="fr-CH" sz="2400" b="1" kern="1200" dirty="0" err="1" smtClean="0"/>
            <a:t>supervised</a:t>
          </a:r>
          <a:endParaRPr lang="fr-CH" sz="2400" b="1" kern="1200" dirty="0"/>
        </a:p>
      </dsp:txBody>
      <dsp:txXfrm>
        <a:off x="632742" y="0"/>
        <a:ext cx="3611839" cy="714061"/>
      </dsp:txXfrm>
    </dsp:sp>
    <dsp:sp modelId="{38D284D4-6210-4827-B748-6E2A7635CB60}">
      <dsp:nvSpPr>
        <dsp:cNvPr id="0" name=""/>
        <dsp:cNvSpPr/>
      </dsp:nvSpPr>
      <dsp:spPr>
        <a:xfrm>
          <a:off x="632742" y="1441912"/>
          <a:ext cx="248203" cy="2482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C3195-0A18-43F6-AF55-E216B6294F27}">
      <dsp:nvSpPr>
        <dsp:cNvPr id="0" name=""/>
        <dsp:cNvSpPr/>
      </dsp:nvSpPr>
      <dsp:spPr>
        <a:xfrm>
          <a:off x="869250" y="1276733"/>
          <a:ext cx="3142169" cy="578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dirty="0" err="1" smtClean="0"/>
            <a:t>Sex</a:t>
          </a:r>
          <a:endParaRPr lang="fr-CH" sz="2000" kern="1200" dirty="0"/>
        </a:p>
      </dsp:txBody>
      <dsp:txXfrm>
        <a:off x="869250" y="1276733"/>
        <a:ext cx="3142169" cy="578563"/>
      </dsp:txXfrm>
    </dsp:sp>
    <dsp:sp modelId="{AA8CFE6B-AE31-40B3-86BE-DC8C64DB613C}">
      <dsp:nvSpPr>
        <dsp:cNvPr id="0" name=""/>
        <dsp:cNvSpPr/>
      </dsp:nvSpPr>
      <dsp:spPr>
        <a:xfrm>
          <a:off x="632742" y="2020476"/>
          <a:ext cx="248203" cy="2482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309652"/>
              <a:satOff val="3104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308FC-7F27-4513-961D-1D08F72490CD}">
      <dsp:nvSpPr>
        <dsp:cNvPr id="0" name=""/>
        <dsp:cNvSpPr/>
      </dsp:nvSpPr>
      <dsp:spPr>
        <a:xfrm>
          <a:off x="869250" y="1855296"/>
          <a:ext cx="3142169" cy="578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dirty="0" err="1" smtClean="0"/>
            <a:t>Hair</a:t>
          </a:r>
          <a:r>
            <a:rPr lang="fr-CH" sz="2000" kern="1200" dirty="0" smtClean="0"/>
            <a:t> </a:t>
          </a:r>
          <a:r>
            <a:rPr lang="fr-CH" sz="2000" kern="1200" dirty="0" err="1" smtClean="0"/>
            <a:t>curliness</a:t>
          </a:r>
          <a:endParaRPr lang="fr-CH" sz="2000" kern="1200" dirty="0"/>
        </a:p>
      </dsp:txBody>
      <dsp:txXfrm>
        <a:off x="869250" y="1855296"/>
        <a:ext cx="3142169" cy="578563"/>
      </dsp:txXfrm>
    </dsp:sp>
    <dsp:sp modelId="{C95B10B8-C7F0-4057-9C3F-63975DE13E32}">
      <dsp:nvSpPr>
        <dsp:cNvPr id="0" name=""/>
        <dsp:cNvSpPr/>
      </dsp:nvSpPr>
      <dsp:spPr>
        <a:xfrm>
          <a:off x="632742" y="2599039"/>
          <a:ext cx="248203" cy="2482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619303"/>
              <a:satOff val="6209"/>
              <a:lumOff val="-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0B666-2548-4993-B48F-E8BAFAC29117}">
      <dsp:nvSpPr>
        <dsp:cNvPr id="0" name=""/>
        <dsp:cNvSpPr/>
      </dsp:nvSpPr>
      <dsp:spPr>
        <a:xfrm>
          <a:off x="869250" y="2433859"/>
          <a:ext cx="3142169" cy="578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dirty="0" err="1" smtClean="0"/>
            <a:t>Hair</a:t>
          </a:r>
          <a:r>
            <a:rPr lang="fr-CH" sz="2000" kern="1200" dirty="0" smtClean="0"/>
            <a:t> </a:t>
          </a:r>
          <a:r>
            <a:rPr lang="fr-CH" sz="2000" kern="1200" dirty="0" err="1" smtClean="0"/>
            <a:t>color</a:t>
          </a:r>
          <a:endParaRPr lang="fr-CH" sz="2000" kern="1200" dirty="0"/>
        </a:p>
      </dsp:txBody>
      <dsp:txXfrm>
        <a:off x="869250" y="2433859"/>
        <a:ext cx="3142169" cy="578563"/>
      </dsp:txXfrm>
    </dsp:sp>
    <dsp:sp modelId="{19E3BB81-212C-4BFD-B31A-95CDF26543FE}">
      <dsp:nvSpPr>
        <dsp:cNvPr id="0" name=""/>
        <dsp:cNvSpPr/>
      </dsp:nvSpPr>
      <dsp:spPr>
        <a:xfrm>
          <a:off x="632742" y="3177603"/>
          <a:ext cx="248203" cy="2482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928955"/>
              <a:satOff val="9313"/>
              <a:lumOff val="-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ABFE7-8B34-4A21-A5E9-3827C84E75FE}">
      <dsp:nvSpPr>
        <dsp:cNvPr id="0" name=""/>
        <dsp:cNvSpPr/>
      </dsp:nvSpPr>
      <dsp:spPr>
        <a:xfrm>
          <a:off x="869250" y="3012423"/>
          <a:ext cx="3142169" cy="578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dirty="0" smtClean="0"/>
            <a:t>Eye </a:t>
          </a:r>
          <a:r>
            <a:rPr lang="fr-CH" sz="2000" kern="1200" dirty="0" err="1" smtClean="0"/>
            <a:t>color</a:t>
          </a:r>
          <a:endParaRPr lang="fr-CH" sz="2000" kern="1200" dirty="0"/>
        </a:p>
      </dsp:txBody>
      <dsp:txXfrm>
        <a:off x="869250" y="3012423"/>
        <a:ext cx="3142169" cy="578563"/>
      </dsp:txXfrm>
    </dsp:sp>
    <dsp:sp modelId="{CF6FED10-5A40-4AAA-9CF4-9F57E573FDC4}">
      <dsp:nvSpPr>
        <dsp:cNvPr id="0" name=""/>
        <dsp:cNvSpPr/>
      </dsp:nvSpPr>
      <dsp:spPr>
        <a:xfrm>
          <a:off x="632742" y="3756166"/>
          <a:ext cx="248203" cy="2482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38607"/>
              <a:satOff val="12418"/>
              <a:lumOff val="-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CC01C-94E1-4072-B928-581F4B79AF6B}">
      <dsp:nvSpPr>
        <dsp:cNvPr id="0" name=""/>
        <dsp:cNvSpPr/>
      </dsp:nvSpPr>
      <dsp:spPr>
        <a:xfrm>
          <a:off x="869250" y="3590986"/>
          <a:ext cx="3142169" cy="578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dirty="0" smtClean="0"/>
            <a:t>Blood type</a:t>
          </a:r>
          <a:endParaRPr lang="fr-CH" sz="2000" kern="1200" dirty="0"/>
        </a:p>
      </dsp:txBody>
      <dsp:txXfrm>
        <a:off x="869250" y="3590986"/>
        <a:ext cx="3142169" cy="578563"/>
      </dsp:txXfrm>
    </dsp:sp>
    <dsp:sp modelId="{3E4FC4D5-CF53-40D7-BBEB-19E9C830D776}">
      <dsp:nvSpPr>
        <dsp:cNvPr id="0" name=""/>
        <dsp:cNvSpPr/>
      </dsp:nvSpPr>
      <dsp:spPr>
        <a:xfrm>
          <a:off x="632742" y="4334730"/>
          <a:ext cx="248203" cy="2482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548258"/>
              <a:satOff val="15522"/>
              <a:lumOff val="-10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01F5B-63BE-4367-9E04-7583A0D4D1BD}">
      <dsp:nvSpPr>
        <dsp:cNvPr id="0" name=""/>
        <dsp:cNvSpPr/>
      </dsp:nvSpPr>
      <dsp:spPr>
        <a:xfrm>
          <a:off x="869250" y="4169550"/>
          <a:ext cx="3142169" cy="578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dirty="0" err="1" smtClean="0"/>
            <a:t>Earwax</a:t>
          </a:r>
          <a:r>
            <a:rPr lang="fr-CH" sz="2000" kern="1200" dirty="0" smtClean="0"/>
            <a:t> type</a:t>
          </a:r>
          <a:endParaRPr lang="fr-CH" sz="2000" kern="1200" dirty="0"/>
        </a:p>
      </dsp:txBody>
      <dsp:txXfrm>
        <a:off x="869250" y="4169550"/>
        <a:ext cx="3142169" cy="578563"/>
      </dsp:txXfrm>
    </dsp:sp>
    <dsp:sp modelId="{9042D8E6-3F61-439E-A2F8-8D9C9CF6E039}">
      <dsp:nvSpPr>
        <dsp:cNvPr id="0" name=""/>
        <dsp:cNvSpPr/>
      </dsp:nvSpPr>
      <dsp:spPr>
        <a:xfrm>
          <a:off x="4413516" y="714061"/>
          <a:ext cx="3378677" cy="397491"/>
        </a:xfrm>
        <a:prstGeom prst="rect">
          <a:avLst/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 w="19050" cap="flat" cmpd="sng" algn="ctr">
          <a:solidFill>
            <a:schemeClr val="accent5">
              <a:hueOff val="-3096517"/>
              <a:satOff val="31044"/>
              <a:lumOff val="-2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C74F8-43B2-4E12-B7D5-6DBD95AE03C3}">
      <dsp:nvSpPr>
        <dsp:cNvPr id="0" name=""/>
        <dsp:cNvSpPr/>
      </dsp:nvSpPr>
      <dsp:spPr>
        <a:xfrm>
          <a:off x="4413516" y="863343"/>
          <a:ext cx="248209" cy="2482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3096517"/>
              <a:satOff val="31044"/>
              <a:lumOff val="-2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AF980-E121-4EB7-8E71-33BCA71B3A5A}">
      <dsp:nvSpPr>
        <dsp:cNvPr id="0" name=""/>
        <dsp:cNvSpPr/>
      </dsp:nvSpPr>
      <dsp:spPr>
        <a:xfrm>
          <a:off x="4413516" y="0"/>
          <a:ext cx="3378677" cy="714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400" b="1" kern="1200" dirty="0" err="1" smtClean="0"/>
            <a:t>Supervised</a:t>
          </a:r>
          <a:r>
            <a:rPr lang="fr-CH" sz="2400" b="1" kern="1200" dirty="0" smtClean="0"/>
            <a:t> </a:t>
          </a:r>
          <a:r>
            <a:rPr lang="fr-CH" sz="2400" b="1" kern="1200" dirty="0" err="1" smtClean="0"/>
            <a:t>only</a:t>
          </a:r>
          <a:endParaRPr lang="fr-CH" sz="2400" b="1" kern="1200" dirty="0"/>
        </a:p>
      </dsp:txBody>
      <dsp:txXfrm>
        <a:off x="4413516" y="0"/>
        <a:ext cx="3378677" cy="714061"/>
      </dsp:txXfrm>
    </dsp:sp>
    <dsp:sp modelId="{10D72060-B972-49F9-80AE-C0532FDF8576}">
      <dsp:nvSpPr>
        <dsp:cNvPr id="0" name=""/>
        <dsp:cNvSpPr/>
      </dsp:nvSpPr>
      <dsp:spPr>
        <a:xfrm>
          <a:off x="4413516" y="1441912"/>
          <a:ext cx="248203" cy="2482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857910"/>
              <a:satOff val="18626"/>
              <a:lumOff val="-1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2E3CB-94AD-4F30-AAB1-1D0EF27060ED}">
      <dsp:nvSpPr>
        <dsp:cNvPr id="0" name=""/>
        <dsp:cNvSpPr/>
      </dsp:nvSpPr>
      <dsp:spPr>
        <a:xfrm>
          <a:off x="4650023" y="1276733"/>
          <a:ext cx="3142169" cy="578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dirty="0" smtClean="0"/>
            <a:t>Skin </a:t>
          </a:r>
          <a:r>
            <a:rPr lang="fr-CH" sz="2000" kern="1200" dirty="0" err="1" smtClean="0"/>
            <a:t>color</a:t>
          </a:r>
          <a:endParaRPr lang="fr-CH" sz="2000" kern="1200" dirty="0"/>
        </a:p>
      </dsp:txBody>
      <dsp:txXfrm>
        <a:off x="4650023" y="1276733"/>
        <a:ext cx="3142169" cy="578563"/>
      </dsp:txXfrm>
    </dsp:sp>
    <dsp:sp modelId="{D8871572-FB68-4EF9-B342-76D20A7C1AE4}">
      <dsp:nvSpPr>
        <dsp:cNvPr id="0" name=""/>
        <dsp:cNvSpPr/>
      </dsp:nvSpPr>
      <dsp:spPr>
        <a:xfrm>
          <a:off x="4413516" y="2020476"/>
          <a:ext cx="248203" cy="2482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2167562"/>
              <a:satOff val="21731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48120-B376-469E-BCD9-8742D534F6F9}">
      <dsp:nvSpPr>
        <dsp:cNvPr id="0" name=""/>
        <dsp:cNvSpPr/>
      </dsp:nvSpPr>
      <dsp:spPr>
        <a:xfrm>
          <a:off x="4650023" y="1855296"/>
          <a:ext cx="3142169" cy="578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dirty="0" err="1" smtClean="0"/>
            <a:t>Freckling</a:t>
          </a:r>
          <a:endParaRPr lang="fr-CH" sz="2000" kern="1200" dirty="0"/>
        </a:p>
      </dsp:txBody>
      <dsp:txXfrm>
        <a:off x="4650023" y="1855296"/>
        <a:ext cx="3142169" cy="578563"/>
      </dsp:txXfrm>
    </dsp:sp>
    <dsp:sp modelId="{B8CC65DB-AE26-477C-8383-FE80142C6930}">
      <dsp:nvSpPr>
        <dsp:cNvPr id="0" name=""/>
        <dsp:cNvSpPr/>
      </dsp:nvSpPr>
      <dsp:spPr>
        <a:xfrm>
          <a:off x="4413516" y="2599039"/>
          <a:ext cx="248203" cy="2482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2477214"/>
              <a:satOff val="24835"/>
              <a:lumOff val="-17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92383-9D53-4FED-90F3-15435C47C8DC}">
      <dsp:nvSpPr>
        <dsp:cNvPr id="0" name=""/>
        <dsp:cNvSpPr/>
      </dsp:nvSpPr>
      <dsp:spPr>
        <a:xfrm>
          <a:off x="4650023" y="2433859"/>
          <a:ext cx="3142169" cy="578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dirty="0" err="1" smtClean="0"/>
            <a:t>Ability</a:t>
          </a:r>
          <a:r>
            <a:rPr lang="fr-CH" sz="2000" kern="1200" dirty="0" smtClean="0"/>
            <a:t> to tan</a:t>
          </a:r>
          <a:endParaRPr lang="fr-CH" sz="2000" kern="1200" dirty="0"/>
        </a:p>
      </dsp:txBody>
      <dsp:txXfrm>
        <a:off x="4650023" y="2433859"/>
        <a:ext cx="3142169" cy="578563"/>
      </dsp:txXfrm>
    </dsp:sp>
    <dsp:sp modelId="{51A7F6E1-F2C7-4C37-B2EA-515DB397396A}">
      <dsp:nvSpPr>
        <dsp:cNvPr id="0" name=""/>
        <dsp:cNvSpPr/>
      </dsp:nvSpPr>
      <dsp:spPr>
        <a:xfrm>
          <a:off x="4413516" y="3177603"/>
          <a:ext cx="248203" cy="2482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2786865"/>
              <a:satOff val="27940"/>
              <a:lumOff val="-1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32B13-A1B7-4DBD-984A-2D908A4EAD1B}">
      <dsp:nvSpPr>
        <dsp:cNvPr id="0" name=""/>
        <dsp:cNvSpPr/>
      </dsp:nvSpPr>
      <dsp:spPr>
        <a:xfrm>
          <a:off x="4650023" y="3012423"/>
          <a:ext cx="3142169" cy="578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dirty="0" err="1" smtClean="0"/>
            <a:t>Asthma</a:t>
          </a:r>
          <a:endParaRPr lang="fr-CH" sz="2000" kern="1200" dirty="0"/>
        </a:p>
      </dsp:txBody>
      <dsp:txXfrm>
        <a:off x="4650023" y="3012423"/>
        <a:ext cx="3142169" cy="578563"/>
      </dsp:txXfrm>
    </dsp:sp>
    <dsp:sp modelId="{FC04C63D-72BC-4C08-B8E1-A1FD7231B4D4}">
      <dsp:nvSpPr>
        <dsp:cNvPr id="0" name=""/>
        <dsp:cNvSpPr/>
      </dsp:nvSpPr>
      <dsp:spPr>
        <a:xfrm>
          <a:off x="4413516" y="3756166"/>
          <a:ext cx="248203" cy="2482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3096517"/>
              <a:satOff val="31044"/>
              <a:lumOff val="-2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7F995-EE02-44A3-B3F4-C909B2CA7E47}">
      <dsp:nvSpPr>
        <dsp:cNvPr id="0" name=""/>
        <dsp:cNvSpPr/>
      </dsp:nvSpPr>
      <dsp:spPr>
        <a:xfrm>
          <a:off x="4650023" y="3590986"/>
          <a:ext cx="3142169" cy="578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kern="1200" dirty="0" smtClean="0"/>
            <a:t>Lactose </a:t>
          </a:r>
          <a:r>
            <a:rPr lang="fr-CH" sz="2000" kern="1200" dirty="0" err="1" smtClean="0"/>
            <a:t>intolerance</a:t>
          </a:r>
          <a:endParaRPr lang="fr-CH" sz="2000" kern="1200" dirty="0"/>
        </a:p>
      </dsp:txBody>
      <dsp:txXfrm>
        <a:off x="4650023" y="3590986"/>
        <a:ext cx="3142169" cy="578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3327" cy="492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8181" y="1"/>
            <a:ext cx="2913327" cy="492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BACD5-155C-4BF7-A958-F73E3F05A464}" type="datetimeFigureOut">
              <a:rPr lang="fr-FR" smtClean="0"/>
              <a:pPr/>
              <a:t>29/06/2016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59223"/>
            <a:ext cx="2913327" cy="492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8181" y="9359223"/>
            <a:ext cx="2913327" cy="492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174CC-8C43-40D5-9FED-BCD65F19F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54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3327" cy="492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181" y="1"/>
            <a:ext cx="2913327" cy="492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868B9-64B8-4891-B038-11E12FE247C6}" type="datetimeFigureOut">
              <a:rPr lang="en-US" smtClean="0"/>
              <a:pPr/>
              <a:t>6/29/16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260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307" y="4680466"/>
            <a:ext cx="5378450" cy="443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59223"/>
            <a:ext cx="2913327" cy="492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181" y="9359223"/>
            <a:ext cx="2913327" cy="492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A1A22-2C62-42F4-81F0-C616FB8AC2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5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23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83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82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01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01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23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32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SNP = AA -&gt; </a:t>
            </a:r>
            <a:r>
              <a:rPr lang="fr-CH" dirty="0" err="1" smtClean="0"/>
              <a:t>increase</a:t>
            </a:r>
            <a:r>
              <a:rPr lang="fr-CH" baseline="0" dirty="0" err="1" smtClean="0"/>
              <a:t>d</a:t>
            </a:r>
            <a:r>
              <a:rPr lang="fr-CH" baseline="0" dirty="0" smtClean="0"/>
              <a:t> chance to have </a:t>
            </a:r>
            <a:r>
              <a:rPr lang="fr-CH" baseline="0" dirty="0" err="1" smtClean="0"/>
              <a:t>asthma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68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Some</a:t>
            </a:r>
            <a:r>
              <a:rPr lang="fr-CH" dirty="0" smtClean="0"/>
              <a:t> </a:t>
            </a:r>
            <a:r>
              <a:rPr lang="fr-CH" dirty="0" err="1" smtClean="0"/>
              <a:t>simplifying</a:t>
            </a:r>
            <a:r>
              <a:rPr lang="fr-CH" dirty="0" smtClean="0"/>
              <a:t> </a:t>
            </a:r>
            <a:r>
              <a:rPr lang="fr-CH" dirty="0" err="1" smtClean="0"/>
              <a:t>working</a:t>
            </a:r>
            <a:r>
              <a:rPr lang="fr-CH" dirty="0" smtClean="0"/>
              <a:t> </a:t>
            </a:r>
            <a:r>
              <a:rPr lang="fr-CH" dirty="0" err="1" smtClean="0"/>
              <a:t>assumptions</a:t>
            </a:r>
            <a:r>
              <a:rPr lang="fr-CH" dirty="0" smtClean="0"/>
              <a:t> to factor the </a:t>
            </a:r>
            <a:r>
              <a:rPr lang="fr-CH" dirty="0" err="1" smtClean="0"/>
              <a:t>conditional</a:t>
            </a:r>
            <a:r>
              <a:rPr lang="fr-CH" baseline="0" dirty="0" smtClean="0"/>
              <a:t> </a:t>
            </a:r>
            <a:r>
              <a:rPr lang="fr-CH" baseline="0" dirty="0" err="1" smtClean="0"/>
              <a:t>probability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86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Proof of concept, in real life,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could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already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consider</a:t>
            </a:r>
            <a:r>
              <a:rPr lang="fr-CH" baseline="0" dirty="0" smtClean="0"/>
              <a:t> more </a:t>
            </a:r>
            <a:r>
              <a:rPr lang="fr-CH" baseline="0" dirty="0" err="1" smtClean="0"/>
              <a:t>phenotypic</a:t>
            </a:r>
            <a:r>
              <a:rPr lang="fr-CH" baseline="0" dirty="0" smtClean="0"/>
              <a:t> traits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31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Cumulative information on the x-axis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9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60B24-17E4-48F0-88A1-FCB1A09C8038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72189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60B24-17E4-48F0-88A1-FCB1A09C8038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72189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1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62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36AB9-691D-4584-95F4-062FFFE58070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684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SNP is the most commonly studied</a:t>
            </a:r>
            <a:r>
              <a:rPr lang="en-US" baseline="0" dirty="0" smtClean="0"/>
              <a:t> variant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88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SNP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closer</a:t>
            </a:r>
            <a:r>
              <a:rPr lang="fr-CH" baseline="0" dirty="0" smtClean="0"/>
              <a:t> in a </a:t>
            </a:r>
            <a:r>
              <a:rPr lang="fr-CH" baseline="0" dirty="0" err="1" smtClean="0"/>
              <a:t>physical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manner</a:t>
            </a:r>
            <a:endParaRPr lang="fr-CH" baseline="0" dirty="0" smtClean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A1A22-2C62-42F4-81F0-C616FB8AC2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2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fld id="{7D4EC2D4-79FF-4F3F-9299-273DCC84C38B}" type="datetime1">
              <a:rPr lang="fr-FR" smtClean="0"/>
              <a:pPr/>
              <a:t>29/06/2016</a:t>
            </a:fld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Title of the presentation</a:t>
            </a: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fld id="{09CEB3EB-F4F2-46F4-8867-D3C68411A9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571472" y="1285860"/>
            <a:ext cx="45720" cy="10800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530987" y="1285860"/>
            <a:ext cx="27432" cy="10800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511934" y="1285860"/>
            <a:ext cx="9144" cy="10800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83682" y="1285860"/>
            <a:ext cx="9144" cy="10800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4" name="Title 7"/>
          <p:cNvSpPr>
            <a:spLocks noGrp="1"/>
          </p:cNvSpPr>
          <p:nvPr>
            <p:ph type="ctrTitle"/>
          </p:nvPr>
        </p:nvSpPr>
        <p:spPr>
          <a:xfrm>
            <a:off x="928662" y="1214422"/>
            <a:ext cx="7772400" cy="1228740"/>
          </a:xfr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R="9144" algn="l">
              <a:defRPr sz="4000" b="1" cap="none" spc="0" baseline="0">
                <a:ln w="50800"/>
                <a:solidFill>
                  <a:schemeClr val="bg1">
                    <a:shade val="50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5" name="Subtitle 8"/>
          <p:cNvSpPr>
            <a:spLocks noGrp="1"/>
          </p:cNvSpPr>
          <p:nvPr>
            <p:ph type="subTitle" idx="1"/>
          </p:nvPr>
        </p:nvSpPr>
        <p:spPr>
          <a:xfrm>
            <a:off x="928662" y="2428868"/>
            <a:ext cx="7772400" cy="857256"/>
          </a:xfrm>
        </p:spPr>
        <p:txBody>
          <a:bodyPr lIns="100584" tIns="4572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571472" y="507207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571472" y="482149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571472" y="466236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571472" y="456723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A1DE8-BEDD-4A8B-AE3A-99A7BE39A9AD}" type="datetime1">
              <a:rPr lang="fr-FR" sz="1100" smtClean="0">
                <a:solidFill>
                  <a:schemeClr val="tx2"/>
                </a:solidFill>
              </a:rPr>
              <a:pPr/>
              <a:t>29/06/2016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r>
              <a:rPr kumimoji="0" lang="en-US" sz="1100" smtClean="0">
                <a:solidFill>
                  <a:schemeClr val="tx2"/>
                </a:solidFill>
              </a:rPr>
              <a:t>Title of the presentation</a:t>
            </a:r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E9F3E-09DA-4792-8AE3-BB0C94602C15}" type="datetime1">
              <a:rPr lang="fr-FR" sz="1100" smtClean="0">
                <a:solidFill>
                  <a:schemeClr val="tx2"/>
                </a:solidFill>
              </a:rPr>
              <a:pPr/>
              <a:t>29/06/2016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r>
              <a:rPr kumimoji="0" lang="en-US" sz="1100" smtClean="0">
                <a:solidFill>
                  <a:schemeClr val="tx2"/>
                </a:solidFill>
              </a:rPr>
              <a:t>Title of the presentation</a:t>
            </a:r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fld id="{7D4EC2D4-79FF-4F3F-9299-273DCC84C38B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29/06/2016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Title of the presentation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fld id="{09CEB3EB-F4F2-46F4-8867-D3C68411A9A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71472" y="1285860"/>
            <a:ext cx="45720" cy="10800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30987" y="1285860"/>
            <a:ext cx="27432" cy="10800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511934" y="1285860"/>
            <a:ext cx="9144" cy="10800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483682" y="1285860"/>
            <a:ext cx="9144" cy="10800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itle 7"/>
          <p:cNvSpPr>
            <a:spLocks noGrp="1"/>
          </p:cNvSpPr>
          <p:nvPr>
            <p:ph type="ctrTitle"/>
          </p:nvPr>
        </p:nvSpPr>
        <p:spPr>
          <a:xfrm>
            <a:off x="928662" y="1214422"/>
            <a:ext cx="7772400" cy="1228740"/>
          </a:xfr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R="9144" algn="l">
              <a:defRPr sz="4000" b="1" cap="none" spc="0" baseline="0">
                <a:ln w="50800"/>
                <a:solidFill>
                  <a:schemeClr val="bg1">
                    <a:shade val="50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5" name="Subtitle 8"/>
          <p:cNvSpPr>
            <a:spLocks noGrp="1"/>
          </p:cNvSpPr>
          <p:nvPr>
            <p:ph type="subTitle" idx="1"/>
          </p:nvPr>
        </p:nvSpPr>
        <p:spPr>
          <a:xfrm>
            <a:off x="928662" y="2428868"/>
            <a:ext cx="7772400" cy="857256"/>
          </a:xfrm>
        </p:spPr>
        <p:txBody>
          <a:bodyPr lIns="100584" tIns="4572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571472" y="507207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571472" y="482149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571472" y="466236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571472" y="456723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37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4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51411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FEA42-B99E-4649-90FA-3266EAC12FF9}" type="datetime1">
              <a:rPr lang="fr-FR" smtClean="0">
                <a:solidFill>
                  <a:srgbClr val="4E5B6F"/>
                </a:solidFill>
              </a:rPr>
              <a:pPr/>
              <a:t>29/06/2016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034" y="6416675"/>
            <a:ext cx="5976966" cy="365125"/>
          </a:xfrm>
        </p:spPr>
        <p:txBody>
          <a:bodyPr/>
          <a:lstStyle>
            <a:extLst/>
          </a:lstStyle>
          <a:p>
            <a:r>
              <a:rPr lang="en-US" smtClean="0">
                <a:solidFill>
                  <a:srgbClr val="4E5B6F"/>
                </a:solidFill>
              </a:rPr>
              <a:t>Title of the presentation</a:t>
            </a:r>
            <a:endParaRPr lang="en-US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  <a:extLst/>
          </a:lstStyle>
          <a:p>
            <a:fld id="{09CEB3EB-F4F2-46F4-8867-D3C68411A9A0}" type="slidenum">
              <a:rPr lang="en-US" smtClean="0">
                <a:solidFill>
                  <a:srgbClr val="4E5B6F"/>
                </a:solidFill>
              </a:rPr>
              <a:pPr/>
              <a:t>‹#›</a:t>
            </a:fld>
            <a:endParaRPr lang="en-US" dirty="0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6117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03CEC-CFBF-48B2-BFAA-B56E672F36C1}" type="datetime1">
              <a:rPr lang="fr-FR" smtClean="0">
                <a:solidFill>
                  <a:srgbClr val="4E5B6F"/>
                </a:solidFill>
              </a:rPr>
              <a:pPr/>
              <a:t>29/06/2016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596" y="6416675"/>
            <a:ext cx="6048404" cy="365125"/>
          </a:xfrm>
        </p:spPr>
        <p:txBody>
          <a:bodyPr/>
          <a:lstStyle>
            <a:extLst/>
          </a:lstStyle>
          <a:p>
            <a:r>
              <a:rPr lang="en-US" smtClean="0">
                <a:solidFill>
                  <a:srgbClr val="4E5B6F"/>
                </a:solidFill>
              </a:rPr>
              <a:t>Title of the presentation</a:t>
            </a:r>
            <a:endParaRPr lang="en-US">
              <a:solidFill>
                <a:srgbClr val="4E5B6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B3EB-F4F2-46F4-8867-D3C68411A9A0}" type="slidenum">
              <a:rPr lang="en-US" smtClean="0">
                <a:solidFill>
                  <a:srgbClr val="4E5B6F"/>
                </a:solidFill>
              </a:rPr>
              <a:pPr/>
              <a:t>‹#›</a:t>
            </a:fld>
            <a:endParaRPr lang="en-US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998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lumMod val="20000"/>
                <a:lumOff val="80000"/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lumMod val="20000"/>
                <a:lumOff val="80000"/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3500438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0DEB96-3643-4676-8231-4087E9C13995}" type="datetime1">
              <a:rPr lang="fr-FR" smtClean="0">
                <a:solidFill>
                  <a:srgbClr val="4E5B6F"/>
                </a:solidFill>
              </a:rPr>
              <a:pPr/>
              <a:t>29/06/2016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4E5B6F"/>
                </a:solidFill>
              </a:rPr>
              <a:t>Title of the presentation</a:t>
            </a:r>
            <a:endParaRPr lang="en-US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B3EB-F4F2-46F4-8867-D3C68411A9A0}" type="slidenum">
              <a:rPr lang="en-US" smtClean="0">
                <a:solidFill>
                  <a:srgbClr val="4E5B6F"/>
                </a:solidFill>
              </a:rPr>
              <a:pPr/>
              <a:t>‹#›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606" y="2551030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660830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293166" y="2648808"/>
            <a:ext cx="45720" cy="7200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252681" y="2648808"/>
            <a:ext cx="27432" cy="7200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233628" y="2648808"/>
            <a:ext cx="9144" cy="7200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05376" y="2648808"/>
            <a:ext cx="9144" cy="7200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1701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4071966" cy="50820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6" y="1214421"/>
            <a:ext cx="3979068" cy="50820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85683-8868-46E3-BFA2-3F1F245E75B6}" type="datetime1">
              <a:rPr lang="fr-FR" smtClean="0">
                <a:solidFill>
                  <a:srgbClr val="4E5B6F"/>
                </a:solidFill>
              </a:rPr>
              <a:pPr/>
              <a:t>29/06/2016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4E5B6F"/>
                </a:solidFill>
              </a:rPr>
              <a:t>Title of the presentation</a:t>
            </a:r>
            <a:endParaRPr lang="en-US">
              <a:solidFill>
                <a:srgbClr val="4E5B6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B3EB-F4F2-46F4-8867-D3C68411A9A0}" type="slidenum">
              <a:rPr lang="en-US" smtClean="0">
                <a:solidFill>
                  <a:srgbClr val="4E5B6F"/>
                </a:solidFill>
              </a:rPr>
              <a:pPr/>
              <a:t>‹#›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16" name="Title Placeholder 2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01028" cy="914400"/>
          </a:xfrm>
          <a:prstGeom prst="rect">
            <a:avLst/>
          </a:prstGeom>
        </p:spPr>
        <p:txBody>
          <a:bodyPr vert="horz" anchor="ctr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5910024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9642A-2ECA-41CA-863F-DA1E5351C045}" type="datetime1">
              <a:rPr lang="fr-FR" smtClean="0">
                <a:solidFill>
                  <a:srgbClr val="4E5B6F"/>
                </a:solidFill>
              </a:rPr>
              <a:pPr/>
              <a:t>29/06/2016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0034" y="6416675"/>
            <a:ext cx="5976966" cy="365125"/>
          </a:xfrm>
        </p:spPr>
        <p:txBody>
          <a:bodyPr/>
          <a:lstStyle>
            <a:extLst/>
          </a:lstStyle>
          <a:p>
            <a:r>
              <a:rPr lang="en-US" smtClean="0">
                <a:solidFill>
                  <a:srgbClr val="4E5B6F"/>
                </a:solidFill>
              </a:rPr>
              <a:t>Title of the presentation</a:t>
            </a:r>
            <a:endParaRPr lang="en-US">
              <a:solidFill>
                <a:srgbClr val="4E5B6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B3EB-F4F2-46F4-8867-D3C68411A9A0}" type="slidenum">
              <a:rPr lang="en-US" smtClean="0">
                <a:solidFill>
                  <a:srgbClr val="4E5B6F"/>
                </a:solidFill>
              </a:rPr>
              <a:pPr/>
              <a:t>‹#›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3825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2EC34-2DF8-475F-BE64-5CC937110815}" type="datetime1">
              <a:rPr lang="fr-FR" smtClean="0">
                <a:solidFill>
                  <a:srgbClr val="4E5B6F"/>
                </a:solidFill>
              </a:rPr>
              <a:pPr/>
              <a:t>29/06/2016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4E5B6F"/>
                </a:solidFill>
              </a:rPr>
              <a:t>Title of the presentation</a:t>
            </a:r>
            <a:endParaRPr lang="en-US">
              <a:solidFill>
                <a:srgbClr val="4E5B6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B3EB-F4F2-46F4-8867-D3C68411A9A0}" type="slidenum">
              <a:rPr lang="en-US" smtClean="0">
                <a:solidFill>
                  <a:srgbClr val="4E5B6F"/>
                </a:solidFill>
              </a:rPr>
              <a:pPr/>
              <a:t>‹#›</a:t>
            </a:fld>
            <a:endParaRPr lang="en-US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1621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73050"/>
            <a:ext cx="8343928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71472" y="1435100"/>
            <a:ext cx="2628928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357554" y="1435100"/>
            <a:ext cx="555784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1D85D-59E3-4D3A-BE84-D7E9950A6C59}" type="datetime1">
              <a:rPr lang="fr-FR" smtClean="0">
                <a:solidFill>
                  <a:srgbClr val="4E5B6F"/>
                </a:solidFill>
              </a:rPr>
              <a:pPr/>
              <a:t>29/06/2016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4E5B6F"/>
                </a:solidFill>
              </a:rPr>
              <a:t>Title of the presentation</a:t>
            </a:r>
            <a:endParaRPr lang="en-US">
              <a:solidFill>
                <a:srgbClr val="4E5B6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B3EB-F4F2-46F4-8867-D3C68411A9A0}" type="slidenum">
              <a:rPr lang="en-US" smtClean="0">
                <a:solidFill>
                  <a:srgbClr val="4E5B6F"/>
                </a:solidFill>
              </a:rPr>
              <a:pPr/>
              <a:t>‹#›</a:t>
            </a:fld>
            <a:endParaRPr lang="en-US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1358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4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51411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FEA42-B99E-4649-90FA-3266EAC12FF9}" type="datetime1">
              <a:rPr lang="fr-FR" sz="1100" smtClean="0">
                <a:solidFill>
                  <a:schemeClr val="tx2"/>
                </a:solidFill>
              </a:rPr>
              <a:pPr/>
              <a:t>29/06/2016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034" y="6416675"/>
            <a:ext cx="5976966" cy="365125"/>
          </a:xfrm>
        </p:spPr>
        <p:txBody>
          <a:bodyPr/>
          <a:lstStyle>
            <a:extLst/>
          </a:lstStyle>
          <a:p>
            <a:pPr algn="r" eaLnBrk="1" latinLnBrk="0" hangingPunct="1"/>
            <a:r>
              <a:rPr kumimoji="0" lang="en-US" sz="1100" smtClean="0">
                <a:solidFill>
                  <a:schemeClr val="tx2"/>
                </a:solidFill>
              </a:rPr>
              <a:t>Title of the presentation</a:t>
            </a:r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969C1CE-7FC8-4242-8517-451B60DA3110}" type="datetime1">
              <a:rPr lang="fr-FR" smtClean="0">
                <a:solidFill>
                  <a:srgbClr val="4E5B6F"/>
                </a:solidFill>
              </a:rPr>
              <a:pPr/>
              <a:t>29/06/2016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>
                <a:solidFill>
                  <a:srgbClr val="4E5B6F"/>
                </a:solidFill>
              </a:rPr>
              <a:t>Title of the presentation</a:t>
            </a:r>
            <a:endParaRPr lang="en-US">
              <a:solidFill>
                <a:srgbClr val="4E5B6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9CEB3EB-F4F2-46F4-8867-D3C68411A9A0}" type="slidenum">
              <a:rPr lang="en-US" smtClean="0">
                <a:solidFill>
                  <a:srgbClr val="4E5B6F"/>
                </a:solidFill>
              </a:rPr>
              <a:pPr/>
              <a:t>‹#›</a:t>
            </a:fld>
            <a:endParaRPr lang="en-US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7843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A1DE8-BEDD-4A8B-AE3A-99A7BE39A9AD}" type="datetime1">
              <a:rPr lang="fr-FR" smtClean="0">
                <a:solidFill>
                  <a:srgbClr val="4E5B6F"/>
                </a:solidFill>
              </a:rPr>
              <a:pPr/>
              <a:t>29/06/2016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4E5B6F"/>
                </a:solidFill>
              </a:rPr>
              <a:t>Title of the presentation</a:t>
            </a:r>
            <a:endParaRPr lang="en-US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B3EB-F4F2-46F4-8867-D3C68411A9A0}" type="slidenum">
              <a:rPr lang="en-US" smtClean="0">
                <a:solidFill>
                  <a:srgbClr val="4E5B6F"/>
                </a:solidFill>
              </a:rPr>
              <a:pPr/>
              <a:t>‹#›</a:t>
            </a:fld>
            <a:endParaRPr lang="en-US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2883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1E9F3E-09DA-4792-8AE3-BB0C94602C15}" type="datetime1">
              <a:rPr lang="fr-FR" smtClean="0">
                <a:solidFill>
                  <a:srgbClr val="4E5B6F"/>
                </a:solidFill>
              </a:rPr>
              <a:pPr/>
              <a:t>29/06/2016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>
                <a:solidFill>
                  <a:srgbClr val="4E5B6F"/>
                </a:solidFill>
              </a:rPr>
              <a:t>Title of the presentation</a:t>
            </a:r>
            <a:endParaRPr lang="en-US">
              <a:solidFill>
                <a:srgbClr val="4E5B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EB3EB-F4F2-46F4-8867-D3C68411A9A0}" type="slidenum">
              <a:rPr lang="en-US" smtClean="0">
                <a:solidFill>
                  <a:srgbClr val="4E5B6F"/>
                </a:solidFill>
              </a:rPr>
              <a:pPr/>
              <a:t>‹#›</a:t>
            </a:fld>
            <a:endParaRPr lang="en-US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478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03CEC-CFBF-48B2-BFAA-B56E672F36C1}" type="datetime1">
              <a:rPr lang="fr-FR" sz="1100" smtClean="0">
                <a:solidFill>
                  <a:schemeClr val="tx2"/>
                </a:solidFill>
              </a:rPr>
              <a:pPr/>
              <a:t>29/06/2016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596" y="6416675"/>
            <a:ext cx="6048404" cy="365125"/>
          </a:xfrm>
        </p:spPr>
        <p:txBody>
          <a:bodyPr/>
          <a:lstStyle>
            <a:extLst/>
          </a:lstStyle>
          <a:p>
            <a:pPr algn="r" eaLnBrk="1" latinLnBrk="0" hangingPunct="1"/>
            <a:r>
              <a:rPr kumimoji="0" lang="en-US" sz="1100" smtClean="0">
                <a:solidFill>
                  <a:schemeClr val="tx2"/>
                </a:solidFill>
              </a:rPr>
              <a:t>Title of the presentation</a:t>
            </a:r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lumMod val="20000"/>
                <a:lumOff val="80000"/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lumMod val="20000"/>
                <a:lumOff val="80000"/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3500438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0DEB96-3643-4676-8231-4087E9C13995}" type="datetime1">
              <a:rPr lang="fr-FR" sz="1100" smtClean="0">
                <a:solidFill>
                  <a:schemeClr val="tx2"/>
                </a:solidFill>
              </a:rPr>
              <a:pPr/>
              <a:t>29/06/2016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r>
              <a:rPr kumimoji="0" lang="en-US" sz="1100" smtClean="0">
                <a:solidFill>
                  <a:schemeClr val="tx2"/>
                </a:solidFill>
              </a:rPr>
              <a:t>Title of the presentation</a:t>
            </a:r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606" y="2551030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660830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293166" y="2648808"/>
            <a:ext cx="45720" cy="7200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252681" y="2648808"/>
            <a:ext cx="27432" cy="7200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233628" y="2648808"/>
            <a:ext cx="9144" cy="7200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205376" y="2648808"/>
            <a:ext cx="9144" cy="72000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4071966" cy="50820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6" y="1214421"/>
            <a:ext cx="3979068" cy="508204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85683-8868-46E3-BFA2-3F1F245E75B6}" type="datetime1">
              <a:rPr lang="fr-FR" sz="1100" smtClean="0">
                <a:solidFill>
                  <a:schemeClr val="tx2"/>
                </a:solidFill>
              </a:rPr>
              <a:pPr/>
              <a:t>29/06/2016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r>
              <a:rPr kumimoji="0" lang="en-US" sz="1100" smtClean="0">
                <a:solidFill>
                  <a:schemeClr val="tx2"/>
                </a:solidFill>
              </a:rPr>
              <a:t>Title of the presentation</a:t>
            </a:r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Title Placeholder 2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01028" cy="914400"/>
          </a:xfrm>
          <a:prstGeom prst="rect">
            <a:avLst/>
          </a:prstGeom>
        </p:spPr>
        <p:txBody>
          <a:bodyPr vert="horz" anchor="ctr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9642A-2ECA-41CA-863F-DA1E5351C045}" type="datetime1">
              <a:rPr lang="fr-FR" sz="1100" smtClean="0">
                <a:solidFill>
                  <a:schemeClr val="tx2"/>
                </a:solidFill>
              </a:rPr>
              <a:pPr/>
              <a:t>29/06/2016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0034" y="6416675"/>
            <a:ext cx="5976966" cy="365125"/>
          </a:xfrm>
        </p:spPr>
        <p:txBody>
          <a:bodyPr/>
          <a:lstStyle>
            <a:extLst/>
          </a:lstStyle>
          <a:p>
            <a:pPr algn="r" eaLnBrk="1" latinLnBrk="0" hangingPunct="1"/>
            <a:r>
              <a:rPr kumimoji="0" lang="en-US" sz="1100" smtClean="0">
                <a:solidFill>
                  <a:schemeClr val="tx2"/>
                </a:solidFill>
              </a:rPr>
              <a:t>Title of the presentation</a:t>
            </a:r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32EC34-2DF8-475F-BE64-5CC937110815}" type="datetime1">
              <a:rPr lang="fr-FR" sz="1100" smtClean="0">
                <a:solidFill>
                  <a:schemeClr val="tx2"/>
                </a:solidFill>
              </a:rPr>
              <a:pPr/>
              <a:t>29/06/2016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r>
              <a:rPr kumimoji="0" lang="en-US" sz="1100" smtClean="0">
                <a:solidFill>
                  <a:schemeClr val="tx2"/>
                </a:solidFill>
              </a:rPr>
              <a:t>Title of the presentation</a:t>
            </a:r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73050"/>
            <a:ext cx="8343928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71472" y="1435100"/>
            <a:ext cx="2628928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357554" y="1435100"/>
            <a:ext cx="555784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1D85D-59E3-4D3A-BE84-D7E9950A6C59}" type="datetime1">
              <a:rPr lang="fr-FR" sz="1100" smtClean="0">
                <a:solidFill>
                  <a:schemeClr val="tx2"/>
                </a:solidFill>
              </a:rPr>
              <a:pPr/>
              <a:t>29/06/2016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r>
              <a:rPr kumimoji="0" lang="en-US" sz="1100" smtClean="0">
                <a:solidFill>
                  <a:schemeClr val="tx2"/>
                </a:solidFill>
              </a:rPr>
              <a:t>Title of the presentation</a:t>
            </a:r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969C1CE-7FC8-4242-8517-451B60DA3110}" type="datetime1">
              <a:rPr lang="fr-FR" sz="1100" smtClean="0">
                <a:solidFill>
                  <a:schemeClr val="tx2"/>
                </a:solidFill>
              </a:rPr>
              <a:pPr/>
              <a:t>29/06/2016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r>
              <a:rPr kumimoji="0" lang="en-US" sz="1100" smtClean="0">
                <a:solidFill>
                  <a:schemeClr val="tx2"/>
                </a:solidFill>
              </a:rPr>
              <a:t>Title of the presentation</a:t>
            </a:r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01028" cy="914400"/>
          </a:xfrm>
          <a:prstGeom prst="rect">
            <a:avLst/>
          </a:prstGeom>
        </p:spPr>
        <p:txBody>
          <a:bodyPr vert="horz" anchor="ctr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0034" y="1214422"/>
            <a:ext cx="8186766" cy="5141138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A30838-B4AE-436A-AA68-DE402B47E5A6}" type="datetime1">
              <a:rPr lang="fr-FR" sz="1100" smtClean="0">
                <a:solidFill>
                  <a:schemeClr val="tx2"/>
                </a:solidFill>
              </a:rPr>
              <a:pPr/>
              <a:t>29/06/2016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00034" y="6416675"/>
            <a:ext cx="5976966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r>
              <a:rPr kumimoji="0" lang="en-US" sz="1100" smtClean="0">
                <a:solidFill>
                  <a:schemeClr val="tx2"/>
                </a:solidFill>
              </a:rPr>
              <a:t>Title of the presentation</a:t>
            </a:r>
            <a:endParaRPr kumimoji="0" lang="en-US" sz="110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ftr="0"/>
  <p:txStyles>
    <p:titleStyle>
      <a:lvl1pPr algn="l" rtl="0" eaLnBrk="1" latinLnBrk="0" hangingPunct="1">
        <a:spcBef>
          <a:spcPct val="0"/>
        </a:spcBef>
        <a:buNone/>
        <a:defRPr kumimoji="0" sz="4000" b="1" kern="1200" spc="-100" baseline="0">
          <a:solidFill>
            <a:schemeClr val="bg2">
              <a:lumMod val="25000"/>
            </a:schemeClr>
          </a:solidFill>
          <a:latin typeface="+mn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3000"/>
        </a:spcBef>
        <a:buClr>
          <a:schemeClr val="tx2"/>
        </a:buClr>
        <a:buSzPct val="95000"/>
        <a:buFont typeface="Wingdings"/>
        <a:buChar char=""/>
        <a:defRPr kumimoji="0"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01028" cy="914400"/>
          </a:xfrm>
          <a:prstGeom prst="rect">
            <a:avLst/>
          </a:prstGeom>
        </p:spPr>
        <p:txBody>
          <a:bodyPr vert="horz" anchor="ctr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0034" y="1214422"/>
            <a:ext cx="8186766" cy="5141138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A30838-B4AE-436A-AA68-DE402B47E5A6}" type="datetime1">
              <a:rPr lang="fr-FR" smtClean="0">
                <a:solidFill>
                  <a:srgbClr val="4E5B6F"/>
                </a:solidFill>
              </a:rPr>
              <a:pPr/>
              <a:t>29/06/2016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00034" y="6416675"/>
            <a:ext cx="5976966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>
                <a:solidFill>
                  <a:srgbClr val="4E5B6F"/>
                </a:solidFill>
              </a:rPr>
              <a:t>Title of the presentation</a:t>
            </a:r>
            <a:endParaRPr lang="en-US">
              <a:solidFill>
                <a:srgbClr val="4E5B6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9CEB3EB-F4F2-46F4-8867-D3C68411A9A0}" type="slidenum">
              <a:rPr lang="en-US" smtClean="0">
                <a:solidFill>
                  <a:srgbClr val="4E5B6F"/>
                </a:solidFill>
              </a:rPr>
              <a:pPr/>
              <a:t>‹#›</a:t>
            </a:fld>
            <a:endParaRPr lang="en-US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0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hf hdr="0" ftr="0"/>
  <p:txStyles>
    <p:titleStyle>
      <a:lvl1pPr algn="l" rtl="0" eaLnBrk="1" latinLnBrk="0" hangingPunct="1">
        <a:spcBef>
          <a:spcPct val="0"/>
        </a:spcBef>
        <a:buNone/>
        <a:defRPr kumimoji="0" sz="4000" b="1" kern="1200" spc="-100" baseline="0">
          <a:solidFill>
            <a:schemeClr val="bg2">
              <a:lumMod val="25000"/>
            </a:schemeClr>
          </a:solidFill>
          <a:latin typeface="+mn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3000"/>
        </a:spcBef>
        <a:buClr>
          <a:schemeClr val="tx2"/>
        </a:buClr>
        <a:buSzPct val="95000"/>
        <a:buFont typeface="Wingdings"/>
        <a:buChar char=""/>
        <a:defRPr kumimoji="0"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0.png"/><Relationship Id="rId3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4" Type="http://schemas.openxmlformats.org/officeDocument/2006/relationships/image" Target="../media/image420.png"/><Relationship Id="rId5" Type="http://schemas.openxmlformats.org/officeDocument/2006/relationships/image" Target="../media/image36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4" Type="http://schemas.openxmlformats.org/officeDocument/2006/relationships/image" Target="../media/image38.png"/><Relationship Id="rId5" Type="http://schemas.openxmlformats.org/officeDocument/2006/relationships/image" Target="../media/image390.png"/><Relationship Id="rId8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png"/><Relationship Id="rId3" Type="http://schemas.openxmlformats.org/officeDocument/2006/relationships/image" Target="../media/image5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4" Type="http://schemas.openxmlformats.org/officeDocument/2006/relationships/image" Target="../media/image530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e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pn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Inference and De-anonymization Attacks against Genomic Privacy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28662" y="2715760"/>
            <a:ext cx="7772400" cy="857256"/>
          </a:xfrm>
        </p:spPr>
        <p:txBody>
          <a:bodyPr anchor="b">
            <a:normAutofit/>
          </a:bodyPr>
          <a:lstStyle/>
          <a:p>
            <a:r>
              <a:rPr lang="en-US" sz="2000" dirty="0" smtClean="0"/>
              <a:t>ETH Zürich</a:t>
            </a:r>
          </a:p>
          <a:p>
            <a:r>
              <a:rPr lang="en-US" sz="2000" dirty="0" smtClean="0"/>
              <a:t>October 1, 2015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4572008"/>
            <a:ext cx="609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solidFill>
                  <a:schemeClr val="bg1"/>
                </a:solidFill>
              </a:rPr>
              <a:t>Mathias Humbert </a:t>
            </a:r>
          </a:p>
          <a:p>
            <a:r>
              <a:rPr lang="fr-CH" dirty="0" smtClean="0">
                <a:solidFill>
                  <a:schemeClr val="bg1"/>
                </a:solidFill>
              </a:rPr>
              <a:t>Joint </a:t>
            </a:r>
            <a:r>
              <a:rPr lang="fr-CH" dirty="0" err="1" smtClean="0">
                <a:solidFill>
                  <a:schemeClr val="bg1"/>
                </a:solidFill>
              </a:rPr>
              <a:t>work</a:t>
            </a:r>
            <a:r>
              <a:rPr lang="fr-CH" dirty="0" smtClean="0">
                <a:solidFill>
                  <a:schemeClr val="bg1"/>
                </a:solidFill>
              </a:rPr>
              <a:t> with Erman Ayday, Jean-Pierre Hubaux, </a:t>
            </a:r>
            <a:br>
              <a:rPr lang="fr-CH" dirty="0" smtClean="0">
                <a:solidFill>
                  <a:schemeClr val="bg1"/>
                </a:solidFill>
              </a:rPr>
            </a:br>
            <a:r>
              <a:rPr lang="fr-CH" dirty="0" smtClean="0">
                <a:solidFill>
                  <a:schemeClr val="bg1"/>
                </a:solidFill>
              </a:rPr>
              <a:t>Kévin Huguenin, Joachim Hugonot, Amalio Telenti</a:t>
            </a:r>
            <a:endParaRPr lang="fr-CH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bilogrev\Documents\PhD\Ideas\Privacy - utility - traceability\Presentations\Figures\epfl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558" y="5999895"/>
            <a:ext cx="1192289" cy="57538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72" y="6019528"/>
            <a:ext cx="893832" cy="4823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16" y="6119130"/>
            <a:ext cx="1659860" cy="3369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780533"/>
            <a:ext cx="807380" cy="9603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0" y="82608"/>
            <a:ext cx="1929070" cy="844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60" y="44624"/>
            <a:ext cx="1770060" cy="882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2061"/>
            <a:ext cx="2177416" cy="8385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92896"/>
            <a:ext cx="3888432" cy="3916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01028" cy="914400"/>
          </a:xfrm>
        </p:spPr>
        <p:txBody>
          <a:bodyPr/>
          <a:lstStyle/>
          <a:p>
            <a:r>
              <a:rPr lang="fr-CH" dirty="0" smtClean="0"/>
              <a:t>Linkage </a:t>
            </a:r>
            <a:r>
              <a:rPr lang="fr-CH" dirty="0" err="1" smtClean="0"/>
              <a:t>Disequilibrium</a:t>
            </a:r>
            <a:r>
              <a:rPr lang="fr-CH" dirty="0" smtClean="0"/>
              <a:t> (LD)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Linkage </a:t>
            </a:r>
            <a:r>
              <a:rPr lang="fr-CH" dirty="0" err="1" smtClean="0"/>
              <a:t>disequilibrium</a:t>
            </a:r>
            <a:r>
              <a:rPr lang="fr-CH" dirty="0" smtClean="0"/>
              <a:t>: </a:t>
            </a:r>
            <a:br>
              <a:rPr lang="fr-CH" dirty="0" smtClean="0"/>
            </a:br>
            <a:r>
              <a:rPr lang="fr-CH" dirty="0" err="1" smtClean="0"/>
              <a:t>Correlation</a:t>
            </a:r>
            <a:r>
              <a:rPr lang="fr-CH" dirty="0" smtClean="0"/>
              <a:t> </a:t>
            </a:r>
            <a:r>
              <a:rPr lang="fr-CH" dirty="0" err="1" smtClean="0"/>
              <a:t>between</a:t>
            </a:r>
            <a:r>
              <a:rPr lang="fr-CH" dirty="0" smtClean="0"/>
              <a:t> pairs of </a:t>
            </a:r>
            <a:r>
              <a:rPr lang="fr-CH" dirty="0" err="1" smtClean="0"/>
              <a:t>SNPs</a:t>
            </a:r>
            <a:endParaRPr lang="fr-CH" dirty="0" smtClean="0"/>
          </a:p>
          <a:p>
            <a:pPr lvl="1"/>
            <a:r>
              <a:rPr lang="fr-CH" dirty="0" smtClean="0"/>
              <a:t>D = Pr(X=A, Y=B) – Pr(X=A)Pr(Y=B)</a:t>
            </a:r>
          </a:p>
          <a:p>
            <a:pPr lvl="1"/>
            <a:endParaRPr lang="fr-CH" dirty="0"/>
          </a:p>
          <a:p>
            <a:pPr lvl="1"/>
            <a:endParaRPr lang="fr-CH" dirty="0" smtClean="0"/>
          </a:p>
          <a:p>
            <a:pPr lvl="1"/>
            <a:r>
              <a:rPr lang="fr-CH" dirty="0" smtClean="0"/>
              <a:t>D’ = </a:t>
            </a:r>
            <a:r>
              <a:rPr lang="fr-CH" dirty="0" err="1" smtClean="0"/>
              <a:t>normalized</a:t>
            </a:r>
            <a:r>
              <a:rPr lang="fr-CH" dirty="0" smtClean="0"/>
              <a:t> D</a:t>
            </a:r>
          </a:p>
          <a:p>
            <a:pPr lvl="1"/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/>
              <a:t>these</a:t>
            </a:r>
            <a:r>
              <a:rPr lang="fr-CH" dirty="0"/>
              <a:t> LD </a:t>
            </a:r>
            <a:r>
              <a:rPr lang="fr-CH" dirty="0" err="1" smtClean="0"/>
              <a:t>metrics</a:t>
            </a:r>
            <a:r>
              <a:rPr lang="fr-CH" dirty="0" smtClean="0"/>
              <a:t>, </a:t>
            </a:r>
            <a:br>
              <a:rPr lang="fr-CH" dirty="0" smtClean="0"/>
            </a:b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compute</a:t>
            </a:r>
            <a:r>
              <a:rPr lang="fr-CH" dirty="0" smtClean="0"/>
              <a:t> </a:t>
            </a:r>
            <a:r>
              <a:rPr lang="fr-CH" dirty="0" err="1" smtClean="0"/>
              <a:t>pairwise</a:t>
            </a:r>
            <a:r>
              <a:rPr lang="fr-CH" dirty="0" smtClean="0"/>
              <a:t> </a:t>
            </a:r>
            <a:br>
              <a:rPr lang="fr-CH" dirty="0" smtClean="0"/>
            </a:br>
            <a:r>
              <a:rPr lang="fr-CH" dirty="0" smtClean="0"/>
              <a:t>joint </a:t>
            </a:r>
            <a:r>
              <a:rPr lang="fr-CH" dirty="0" err="1" smtClean="0"/>
              <a:t>probabilities</a:t>
            </a:r>
            <a:r>
              <a:rPr lang="fr-CH" dirty="0" smtClean="0"/>
              <a:t> </a:t>
            </a:r>
            <a:r>
              <a:rPr lang="fr-CH" dirty="0" err="1" smtClean="0"/>
              <a:t>between</a:t>
            </a:r>
            <a:r>
              <a:rPr lang="fr-CH" dirty="0" smtClean="0"/>
              <a:t> </a:t>
            </a:r>
            <a:br>
              <a:rPr lang="fr-CH" dirty="0" smtClean="0"/>
            </a:br>
            <a:r>
              <a:rPr lang="fr-CH" dirty="0" err="1" smtClean="0"/>
              <a:t>any</a:t>
            </a:r>
            <a:r>
              <a:rPr lang="fr-CH" dirty="0" smtClean="0"/>
              <a:t> </a:t>
            </a:r>
            <a:r>
              <a:rPr lang="fr-CH" dirty="0" err="1" smtClean="0"/>
              <a:t>SNPs</a:t>
            </a:r>
            <a:endParaRPr lang="fr-CH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2447764" y="1880828"/>
            <a:ext cx="288032" cy="1656184"/>
          </a:xfrm>
          <a:prstGeom prst="leftBrace">
            <a:avLst>
              <a:gd name="adj1" fmla="val 35625"/>
              <a:gd name="adj2" fmla="val 5000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extBox 7"/>
          <p:cNvSpPr txBox="1"/>
          <p:nvPr/>
        </p:nvSpPr>
        <p:spPr>
          <a:xfrm>
            <a:off x="1547664" y="285293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err="1" smtClean="0"/>
              <a:t>Observed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frequencies</a:t>
            </a:r>
            <a:endParaRPr lang="fr-CH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2844225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err="1" smtClean="0"/>
              <a:t>Expected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frequencies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under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independence</a:t>
            </a:r>
            <a:endParaRPr lang="fr-CH" sz="1600" b="1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4571866" y="1709057"/>
            <a:ext cx="288032" cy="2016492"/>
          </a:xfrm>
          <a:prstGeom prst="leftBrace">
            <a:avLst>
              <a:gd name="adj1" fmla="val 35625"/>
              <a:gd name="adj2" fmla="val 5000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10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0312" y="22768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8224" y="6186790"/>
            <a:ext cx="11521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SNP ID</a:t>
            </a:r>
            <a:endParaRPr lang="fr-CH" sz="16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690755" y="4483859"/>
            <a:ext cx="11521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SNP ID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2549990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01028" cy="914400"/>
          </a:xfrm>
        </p:spPr>
        <p:txBody>
          <a:bodyPr/>
          <a:lstStyle/>
          <a:p>
            <a:r>
              <a:rPr lang="fr-CH" dirty="0" err="1" smtClean="0"/>
              <a:t>Quantifying</a:t>
            </a:r>
            <a:r>
              <a:rPr lang="fr-CH" dirty="0" smtClean="0"/>
              <a:t> </a:t>
            </a:r>
            <a:r>
              <a:rPr lang="fr-CH" dirty="0" err="1" smtClean="0"/>
              <a:t>Kin</a:t>
            </a:r>
            <a:r>
              <a:rPr lang="fr-CH" dirty="0" smtClean="0"/>
              <a:t> </a:t>
            </a:r>
            <a:r>
              <a:rPr lang="fr-CH" dirty="0" err="1" smtClean="0"/>
              <a:t>Genomic</a:t>
            </a:r>
            <a:r>
              <a:rPr lang="fr-CH" dirty="0" smtClean="0"/>
              <a:t> </a:t>
            </a:r>
            <a:r>
              <a:rPr lang="fr-CH" dirty="0" err="1"/>
              <a:t>P</a:t>
            </a:r>
            <a:r>
              <a:rPr lang="fr-CH" dirty="0" err="1" smtClean="0"/>
              <a:t>rivacy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14422"/>
            <a:ext cx="8928992" cy="5141138"/>
          </a:xfrm>
        </p:spPr>
        <p:txBody>
          <a:bodyPr>
            <a:normAutofit/>
          </a:bodyPr>
          <a:lstStyle/>
          <a:p>
            <a:r>
              <a:rPr lang="fr-CH" dirty="0" err="1" smtClean="0"/>
              <a:t>Quantifying</a:t>
            </a:r>
            <a:r>
              <a:rPr lang="fr-CH" dirty="0" smtClean="0"/>
              <a:t> </a:t>
            </a:r>
            <a:r>
              <a:rPr lang="fr-CH" dirty="0" err="1" smtClean="0">
                <a:solidFill>
                  <a:srgbClr val="FF0000"/>
                </a:solidFill>
              </a:rPr>
              <a:t>privacy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risks</a:t>
            </a:r>
            <a:endParaRPr lang="fr-CH" dirty="0" smtClean="0">
              <a:solidFill>
                <a:srgbClr val="FF0000"/>
              </a:solidFill>
            </a:endParaRPr>
          </a:p>
          <a:p>
            <a:pPr lvl="1"/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/>
              <a:t>respect to </a:t>
            </a:r>
            <a:r>
              <a:rPr lang="fr-CH" dirty="0" smtClean="0"/>
              <a:t>the </a:t>
            </a:r>
            <a:r>
              <a:rPr lang="fr-CH" dirty="0" err="1"/>
              <a:t>amount</a:t>
            </a:r>
            <a:r>
              <a:rPr lang="fr-CH" dirty="0"/>
              <a:t> of </a:t>
            </a:r>
            <a:r>
              <a:rPr lang="fr-CH" dirty="0" err="1"/>
              <a:t>genomic</a:t>
            </a:r>
            <a:r>
              <a:rPr lang="fr-CH" dirty="0"/>
              <a:t> </a:t>
            </a:r>
            <a:r>
              <a:rPr lang="fr-CH" dirty="0" smtClean="0"/>
              <a:t>data 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revealed</a:t>
            </a:r>
            <a:r>
              <a:rPr lang="fr-CH" dirty="0"/>
              <a:t>, </a:t>
            </a:r>
            <a:r>
              <a:rPr lang="fr-CH" dirty="0" smtClean="0"/>
              <a:t>and the relative(s) </a:t>
            </a:r>
            <a:r>
              <a:rPr lang="fr-CH" dirty="0" err="1" smtClean="0"/>
              <a:t>revealing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endParaRPr lang="fr-CH" dirty="0" smtClean="0"/>
          </a:p>
          <a:p>
            <a:pPr lvl="1"/>
            <a:r>
              <a:rPr lang="fr-CH" dirty="0" err="1" smtClean="0"/>
              <a:t>Considering</a:t>
            </a:r>
            <a:r>
              <a:rPr lang="fr-CH" dirty="0" smtClean="0"/>
              <a:t> the </a:t>
            </a:r>
            <a:r>
              <a:rPr lang="fr-CH" dirty="0"/>
              <a:t>background </a:t>
            </a:r>
            <a:r>
              <a:rPr lang="fr-CH" dirty="0" err="1"/>
              <a:t>knowledge</a:t>
            </a:r>
            <a:r>
              <a:rPr lang="fr-CH" dirty="0"/>
              <a:t> of the </a:t>
            </a:r>
            <a:r>
              <a:rPr lang="fr-CH" dirty="0" err="1"/>
              <a:t>adversary</a:t>
            </a:r>
            <a:r>
              <a:rPr lang="fr-CH" dirty="0"/>
              <a:t> (</a:t>
            </a:r>
            <a:r>
              <a:rPr lang="fr-CH" dirty="0" smtClean="0"/>
              <a:t>familial </a:t>
            </a:r>
            <a:r>
              <a:rPr lang="fr-CH" dirty="0" err="1" smtClean="0"/>
              <a:t>relationships</a:t>
            </a:r>
            <a:r>
              <a:rPr lang="fr-CH" dirty="0" smtClean="0"/>
              <a:t>, </a:t>
            </a:r>
            <a:r>
              <a:rPr lang="fr-CH" dirty="0"/>
              <a:t>LD values, </a:t>
            </a:r>
            <a:r>
              <a:rPr lang="fr-CH" dirty="0" smtClean="0"/>
              <a:t>minor </a:t>
            </a:r>
            <a:r>
              <a:rPr lang="fr-CH" dirty="0" err="1" smtClean="0"/>
              <a:t>allele</a:t>
            </a:r>
            <a:r>
              <a:rPr lang="fr-CH" dirty="0" smtClean="0"/>
              <a:t> </a:t>
            </a:r>
            <a:r>
              <a:rPr lang="fr-CH" dirty="0" err="1" smtClean="0"/>
              <a:t>frequencies</a:t>
            </a:r>
            <a:r>
              <a:rPr lang="fr-CH" dirty="0" smtClean="0"/>
              <a:t>)</a:t>
            </a:r>
            <a:endParaRPr lang="fr-CH" dirty="0"/>
          </a:p>
          <a:p>
            <a:r>
              <a:rPr lang="fr-CH" dirty="0" err="1" smtClean="0"/>
              <a:t>Designing</a:t>
            </a:r>
            <a:r>
              <a:rPr lang="fr-CH" dirty="0" smtClean="0"/>
              <a:t> </a:t>
            </a:r>
            <a:r>
              <a:rPr lang="fr-CH" dirty="0">
                <a:solidFill>
                  <a:srgbClr val="FF0000"/>
                </a:solidFill>
              </a:rPr>
              <a:t>efficient </a:t>
            </a:r>
            <a:r>
              <a:rPr lang="fr-CH" dirty="0" err="1">
                <a:solidFill>
                  <a:srgbClr val="FF0000"/>
                </a:solidFill>
              </a:rPr>
              <a:t>inference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algorithms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mimic</a:t>
            </a:r>
            <a:r>
              <a:rPr lang="fr-CH" dirty="0" smtClean="0"/>
              <a:t> reconstruction </a:t>
            </a:r>
            <a:r>
              <a:rPr lang="fr-CH" dirty="0" err="1"/>
              <a:t>attacks</a:t>
            </a:r>
            <a:r>
              <a:rPr lang="fr-CH" dirty="0"/>
              <a:t> </a:t>
            </a:r>
            <a:r>
              <a:rPr lang="fr-CH" dirty="0" err="1"/>
              <a:t>given</a:t>
            </a:r>
            <a:r>
              <a:rPr lang="fr-CH" dirty="0"/>
              <a:t> background </a:t>
            </a:r>
            <a:r>
              <a:rPr lang="fr-CH" dirty="0" err="1"/>
              <a:t>knowledge</a:t>
            </a:r>
            <a:endParaRPr lang="fr-CH" dirty="0"/>
          </a:p>
          <a:p>
            <a:r>
              <a:rPr lang="fr-CH" dirty="0" smtClean="0"/>
              <a:t>In </a:t>
            </a:r>
            <a:r>
              <a:rPr lang="fr-CH" dirty="0" err="1" smtClean="0"/>
              <a:t>order</a:t>
            </a:r>
            <a:r>
              <a:rPr lang="fr-CH" dirty="0" smtClean="0"/>
              <a:t> to propose </a:t>
            </a:r>
            <a:r>
              <a:rPr lang="fr-CH" dirty="0">
                <a:solidFill>
                  <a:srgbClr val="FF0000"/>
                </a:solidFill>
              </a:rPr>
              <a:t>protection </a:t>
            </a:r>
            <a:r>
              <a:rPr lang="fr-CH" dirty="0" err="1">
                <a:solidFill>
                  <a:srgbClr val="FF0000"/>
                </a:solidFill>
              </a:rPr>
              <a:t>mechanisms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/>
              <a:t>to </a:t>
            </a:r>
            <a:r>
              <a:rPr lang="fr-CH" dirty="0" err="1"/>
              <a:t>reduce</a:t>
            </a:r>
            <a:r>
              <a:rPr lang="fr-CH" dirty="0"/>
              <a:t> the </a:t>
            </a:r>
            <a:r>
              <a:rPr lang="fr-CH" dirty="0" err="1"/>
              <a:t>inherent</a:t>
            </a:r>
            <a:r>
              <a:rPr lang="fr-CH" dirty="0"/>
              <a:t> </a:t>
            </a:r>
            <a:r>
              <a:rPr lang="fr-CH" dirty="0" err="1"/>
              <a:t>genomic-privacy</a:t>
            </a:r>
            <a:r>
              <a:rPr lang="fr-CH" dirty="0"/>
              <a:t> </a:t>
            </a:r>
            <a:r>
              <a:rPr lang="fr-CH" dirty="0" err="1"/>
              <a:t>risk</a:t>
            </a:r>
            <a:endParaRPr lang="fr-CH" dirty="0"/>
          </a:p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11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86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01028" cy="914400"/>
          </a:xfrm>
        </p:spPr>
        <p:txBody>
          <a:bodyPr/>
          <a:lstStyle/>
          <a:p>
            <a:r>
              <a:rPr lang="fr-CH" dirty="0" smtClean="0"/>
              <a:t>Reconstruction </a:t>
            </a:r>
            <a:r>
              <a:rPr lang="fr-CH" dirty="0" err="1" smtClean="0"/>
              <a:t>Attacks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5382930"/>
          </a:xfrm>
        </p:spPr>
        <p:txBody>
          <a:bodyPr>
            <a:normAutofit/>
          </a:bodyPr>
          <a:lstStyle/>
          <a:p>
            <a:r>
              <a:rPr lang="fr-CH" dirty="0" err="1" smtClean="0"/>
              <a:t>Adversary’s</a:t>
            </a:r>
            <a:r>
              <a:rPr lang="fr-CH" dirty="0"/>
              <a:t> </a:t>
            </a:r>
            <a:r>
              <a:rPr lang="fr-CH" dirty="0" smtClean="0"/>
              <a:t>objective:</a:t>
            </a:r>
          </a:p>
          <a:p>
            <a:pPr lvl="1"/>
            <a:r>
              <a:rPr lang="fr-CH" dirty="0" err="1" smtClean="0"/>
              <a:t>Compute</a:t>
            </a:r>
            <a:r>
              <a:rPr lang="fr-CH" dirty="0" smtClean="0"/>
              <a:t> the </a:t>
            </a:r>
            <a:r>
              <a:rPr lang="fr-CH" dirty="0" err="1" smtClean="0"/>
              <a:t>posterior</a:t>
            </a:r>
            <a:r>
              <a:rPr lang="fr-CH" dirty="0" smtClean="0"/>
              <a:t> marginal </a:t>
            </a:r>
            <a:r>
              <a:rPr lang="fr-CH" dirty="0" err="1" smtClean="0"/>
              <a:t>probabilities</a:t>
            </a:r>
            <a:r>
              <a:rPr lang="fr-CH" dirty="0" smtClean="0"/>
              <a:t> of the </a:t>
            </a:r>
            <a:r>
              <a:rPr lang="fr-CH" dirty="0" err="1" smtClean="0"/>
              <a:t>family’s</a:t>
            </a:r>
            <a:r>
              <a:rPr lang="fr-CH" dirty="0" smtClean="0"/>
              <a:t> </a:t>
            </a:r>
            <a:r>
              <a:rPr lang="fr-CH" dirty="0" err="1" smtClean="0"/>
              <a:t>SNPs</a:t>
            </a:r>
            <a:r>
              <a:rPr lang="fr-CH" dirty="0" smtClean="0"/>
              <a:t> </a:t>
            </a:r>
            <a:r>
              <a:rPr lang="fr-CH" dirty="0" err="1" smtClean="0"/>
              <a:t>given</a:t>
            </a:r>
            <a:r>
              <a:rPr lang="fr-CH" dirty="0"/>
              <a:t>:</a:t>
            </a:r>
            <a:r>
              <a:rPr lang="fr-CH" dirty="0" smtClean="0"/>
              <a:t> </a:t>
            </a:r>
          </a:p>
          <a:p>
            <a:pPr lvl="2"/>
            <a:r>
              <a:rPr lang="fr-CH" dirty="0"/>
              <a:t>T</a:t>
            </a:r>
            <a:r>
              <a:rPr lang="fr-CH" dirty="0" smtClean="0"/>
              <a:t>he </a:t>
            </a:r>
            <a:r>
              <a:rPr lang="fr-CH" dirty="0" err="1" smtClean="0"/>
              <a:t>observed</a:t>
            </a:r>
            <a:r>
              <a:rPr lang="fr-CH" dirty="0" smtClean="0"/>
              <a:t> data (</a:t>
            </a:r>
            <a:r>
              <a:rPr lang="fr-CH" dirty="0" err="1" smtClean="0"/>
              <a:t>publicly</a:t>
            </a:r>
            <a:r>
              <a:rPr lang="fr-CH" dirty="0" smtClean="0"/>
              <a:t> </a:t>
            </a:r>
            <a:r>
              <a:rPr lang="fr-CH" dirty="0" err="1" smtClean="0"/>
              <a:t>available</a:t>
            </a:r>
            <a:r>
              <a:rPr lang="fr-CH" dirty="0" smtClean="0"/>
              <a:t> </a:t>
            </a:r>
            <a:r>
              <a:rPr lang="fr-CH" dirty="0" err="1" smtClean="0"/>
              <a:t>SNPs</a:t>
            </a:r>
            <a:r>
              <a:rPr lang="fr-CH" dirty="0" smtClean="0"/>
              <a:t>)</a:t>
            </a:r>
          </a:p>
          <a:p>
            <a:pPr lvl="2"/>
            <a:r>
              <a:rPr lang="fr-CH" dirty="0" smtClean="0"/>
              <a:t>The background </a:t>
            </a:r>
            <a:r>
              <a:rPr lang="fr-CH" dirty="0" err="1" smtClean="0"/>
              <a:t>knowledge</a:t>
            </a:r>
            <a:r>
              <a:rPr lang="fr-CH" dirty="0"/>
              <a:t> </a:t>
            </a:r>
            <a:r>
              <a:rPr lang="fr-CH" dirty="0" smtClean="0"/>
              <a:t>(</a:t>
            </a:r>
            <a:r>
              <a:rPr lang="fr-CH" dirty="0" err="1" smtClean="0"/>
              <a:t>inheritance</a:t>
            </a:r>
            <a:r>
              <a:rPr lang="fr-CH" dirty="0" smtClean="0"/>
              <a:t> </a:t>
            </a:r>
            <a:r>
              <a:rPr lang="fr-CH" dirty="0" err="1" smtClean="0"/>
              <a:t>probabilities</a:t>
            </a:r>
            <a:r>
              <a:rPr lang="fr-CH" dirty="0" smtClean="0"/>
              <a:t>, population </a:t>
            </a:r>
            <a:r>
              <a:rPr lang="fr-CH" dirty="0" err="1" smtClean="0"/>
              <a:t>allele</a:t>
            </a:r>
            <a:r>
              <a:rPr lang="fr-CH" dirty="0" smtClean="0"/>
              <a:t> </a:t>
            </a:r>
            <a:r>
              <a:rPr lang="fr-CH" dirty="0" err="1" smtClean="0"/>
              <a:t>frequencies</a:t>
            </a:r>
            <a:r>
              <a:rPr lang="fr-CH" dirty="0" smtClean="0"/>
              <a:t>, LD </a:t>
            </a:r>
            <a:r>
              <a:rPr lang="fr-CH" dirty="0" err="1" smtClean="0"/>
              <a:t>statistics</a:t>
            </a:r>
            <a:r>
              <a:rPr lang="fr-CH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2310" y="3829110"/>
                <a:ext cx="3049488" cy="1879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CH" sz="360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CH" sz="360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fr-CH" sz="36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sSup>
                                      <m:sSupPr>
                                        <m:ctrlPr>
                                          <a:rPr lang="fr-CH" sz="36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CH" sz="36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CH" sz="36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fr-CH" sz="3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/>
                                </m:sSubSup>
                              </m:e>
                              <m:e>
                                <m:r>
                                  <a:rPr lang="fr-CH" sz="360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fr-CH" sz="36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sSup>
                                      <m:sSupPr>
                                        <m:ctrlPr>
                                          <a:rPr lang="fr-CH" sz="36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CH" sz="36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CH" sz="36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fr-CH" sz="36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  <m:sup/>
                                </m:sSubSup>
                              </m:e>
                            </m:mr>
                            <m:mr>
                              <m:e>
                                <m:r>
                                  <a:rPr lang="fr-CH" sz="360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fr-CH" sz="3600" i="1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fr-CH" sz="360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fr-CH" sz="36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sSup>
                                      <m:sSupPr>
                                        <m:ctrlPr>
                                          <a:rPr lang="fr-CH" sz="36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CH" sz="36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CH" sz="36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fr-CH" sz="3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/>
                                </m:sSubSup>
                              </m:e>
                              <m:e>
                                <m:r>
                                  <a:rPr lang="fr-CH" sz="3600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fr-CH" sz="3600" i="1" smtClean="0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sSup>
                                      <m:sSupPr>
                                        <m:ctrlPr>
                                          <a:rPr lang="fr-CH" sz="36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CH" sz="36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CH" sz="36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fr-CH" sz="36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  <m:sup/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310" y="3829110"/>
                <a:ext cx="3049488" cy="1879169"/>
              </a:xfrm>
              <a:prstGeom prst="rect">
                <a:avLst/>
              </a:prstGeom>
              <a:blipFill rotWithShape="1">
                <a:blip r:embed="rId2"/>
                <a:stretch>
                  <a:fillRect r="-780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4572000" y="3773071"/>
            <a:ext cx="64267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" idx="1"/>
          </p:cNvCxnSpPr>
          <p:nvPr/>
        </p:nvCxnSpPr>
        <p:spPr>
          <a:xfrm flipH="1">
            <a:off x="2150598" y="3773071"/>
            <a:ext cx="714380" cy="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64978" y="3573016"/>
            <a:ext cx="1923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SNP positions</a:t>
            </a:r>
            <a:endParaRPr lang="fr-CH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58294" y="3973126"/>
            <a:ext cx="0" cy="720080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36692" y="5021308"/>
            <a:ext cx="0" cy="60800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1194" y="4621198"/>
            <a:ext cx="1282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relatives</a:t>
            </a:r>
            <a:endParaRPr lang="fr-CH" sz="2000" b="1" dirty="0"/>
          </a:p>
        </p:txBody>
      </p:sp>
      <p:sp>
        <p:nvSpPr>
          <p:cNvPr id="13" name="Oval 12"/>
          <p:cNvSpPr/>
          <p:nvPr/>
        </p:nvSpPr>
        <p:spPr>
          <a:xfrm>
            <a:off x="2150598" y="3829110"/>
            <a:ext cx="847582" cy="212017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Oval 13"/>
          <p:cNvSpPr/>
          <p:nvPr/>
        </p:nvSpPr>
        <p:spPr>
          <a:xfrm rot="16200000">
            <a:off x="3223659" y="2702182"/>
            <a:ext cx="832157" cy="314988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Freeform 14"/>
          <p:cNvSpPr/>
          <p:nvPr/>
        </p:nvSpPr>
        <p:spPr>
          <a:xfrm>
            <a:off x="2203208" y="5885955"/>
            <a:ext cx="445746" cy="423365"/>
          </a:xfrm>
          <a:custGeom>
            <a:avLst/>
            <a:gdLst>
              <a:gd name="connsiteX0" fmla="*/ 211478 w 445746"/>
              <a:gd name="connsiteY0" fmla="*/ 0 h 642347"/>
              <a:gd name="connsiteX1" fmla="*/ 7438 w 445746"/>
              <a:gd name="connsiteY1" fmla="*/ 513878 h 642347"/>
              <a:gd name="connsiteX2" fmla="*/ 445746 w 445746"/>
              <a:gd name="connsiteY2" fmla="*/ 642347 h 64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746" h="642347">
                <a:moveTo>
                  <a:pt x="211478" y="0"/>
                </a:moveTo>
                <a:cubicBezTo>
                  <a:pt x="89935" y="203410"/>
                  <a:pt x="-31607" y="406820"/>
                  <a:pt x="7438" y="513878"/>
                </a:cubicBezTo>
                <a:cubicBezTo>
                  <a:pt x="46483" y="620936"/>
                  <a:pt x="246114" y="631641"/>
                  <a:pt x="445746" y="642347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rgbClr val="FF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236917" y="3861202"/>
            <a:ext cx="559219" cy="341999"/>
          </a:xfrm>
          <a:custGeom>
            <a:avLst/>
            <a:gdLst>
              <a:gd name="connsiteX0" fmla="*/ 0 w 559219"/>
              <a:gd name="connsiteY0" fmla="*/ 341999 h 341999"/>
              <a:gd name="connsiteX1" fmla="*/ 287166 w 559219"/>
              <a:gd name="connsiteY1" fmla="*/ 1933 h 341999"/>
              <a:gd name="connsiteX2" fmla="*/ 559219 w 559219"/>
              <a:gd name="connsiteY2" fmla="*/ 228644 h 34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219" h="341999">
                <a:moveTo>
                  <a:pt x="0" y="341999"/>
                </a:moveTo>
                <a:cubicBezTo>
                  <a:pt x="96981" y="181412"/>
                  <a:pt x="193963" y="20825"/>
                  <a:pt x="287166" y="1933"/>
                </a:cubicBezTo>
                <a:cubicBezTo>
                  <a:pt x="380369" y="-16959"/>
                  <a:pt x="469794" y="105842"/>
                  <a:pt x="559219" y="228644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411760" y="5949280"/>
                <a:ext cx="6408712" cy="79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smtClean="0">
                          <a:latin typeface="Cambria Math"/>
                        </a:rPr>
                        <m:t>Pr</m:t>
                      </m:r>
                      <m:r>
                        <a:rPr lang="fr-CH" i="1">
                          <a:latin typeface="Cambria Math"/>
                        </a:rPr>
                        <m:t>⁡(</m:t>
                      </m:r>
                      <m:sSubSup>
                        <m:sSubSupPr>
                          <m:ctrlPr>
                            <a:rPr lang="fr-CH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CH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fr-CH" i="1">
                              <a:latin typeface="Cambria Math"/>
                            </a:rPr>
                            <m:t>𝑖</m:t>
                          </m:r>
                        </m:sub>
                        <m:sup/>
                      </m:sSubSup>
                      <m:r>
                        <a:rPr lang="fr-CH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∏"/>
                          <m:supHide m:val="on"/>
                          <m:ctrlPr>
                            <a:rPr lang="fr-CH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CH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fr-CH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fr-CH" b="0" i="1" smtClean="0">
                              <a:latin typeface="Cambria Math"/>
                              <a:ea typeface="Cambria Math"/>
                            </a:rPr>
                            <m:t>𝑓𝑜𝑢𝑛𝑑𝑒𝑟𝑠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fr-CH">
                              <a:latin typeface="Cambria Math"/>
                            </a:rPr>
                            <m:t>Pr</m:t>
                          </m:r>
                          <m:r>
                            <a:rPr lang="fr-CH" i="1">
                              <a:latin typeface="Cambria Math"/>
                            </a:rPr>
                            <m:t>⁡(</m:t>
                          </m:r>
                          <m:sSubSup>
                            <m:sSubSupPr>
                              <m:ctrlPr>
                                <a:rPr lang="fr-CH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fr-CH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H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fr-CH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fr-CH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</m:sSubSup>
                          <m:r>
                            <a:rPr lang="fr-CH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fr-CH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CH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fr-CH" b="0" i="1" smtClean="0">
                              <a:latin typeface="Cambria Math"/>
                              <a:ea typeface="Cambria Math"/>
                            </a:rPr>
                            <m:t>≠</m:t>
                          </m:r>
                          <m:r>
                            <a:rPr lang="fr-CH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fr-CH">
                              <a:latin typeface="Cambria Math"/>
                            </a:rPr>
                            <m:t>Pr</m:t>
                          </m:r>
                          <m:r>
                            <a:rPr lang="fr-CH" i="1">
                              <a:latin typeface="Cambria Math"/>
                            </a:rPr>
                            <m:t>⁡(</m:t>
                          </m:r>
                          <m:sSubSup>
                            <m:sSubSupPr>
                              <m:ctrlPr>
                                <a:rPr lang="fr-CH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fr-CH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H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fr-CH" b="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fr-CH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</m:sSubSup>
                          <m:r>
                            <a:rPr lang="fr-CH" b="0" i="1" smtClean="0">
                              <a:latin typeface="Cambria Math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fr-CH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fr-CH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H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fr-CH" b="0" i="1" smtClean="0">
                                      <a:latin typeface="Cambria Math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fr-CH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H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sub>
                              <m:r>
                                <a:rPr lang="fr-CH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</m:sSubSup>
                          <m:r>
                            <a:rPr lang="fr-CH" b="0" i="1" smtClean="0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fr-CH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fr-CH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H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fr-CH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fr-CH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CH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sub>
                              <m:r>
                                <a:rPr lang="fr-CH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</m:sSubSup>
                          <m:r>
                            <a:rPr lang="fr-CH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949280"/>
                <a:ext cx="6408712" cy="7958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436096" y="4077072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CH" dirty="0" err="1" smtClean="0"/>
              <a:t>Given</a:t>
            </a:r>
            <a:r>
              <a:rPr lang="fr-CH" dirty="0" smtClean="0"/>
              <a:t> by a </a:t>
            </a:r>
            <a:r>
              <a:rPr lang="fr-CH" dirty="0" err="1" smtClean="0"/>
              <a:t>sparse</a:t>
            </a:r>
            <a:r>
              <a:rPr lang="fr-CH" dirty="0" smtClean="0"/>
              <a:t> </a:t>
            </a:r>
            <a:r>
              <a:rPr lang="fr-CH" dirty="0" err="1" smtClean="0"/>
              <a:t>pairwise</a:t>
            </a:r>
            <a:r>
              <a:rPr lang="fr-CH" dirty="0" smtClean="0"/>
              <a:t> joint </a:t>
            </a:r>
            <a:r>
              <a:rPr lang="fr-CH" dirty="0" err="1" smtClean="0"/>
              <a:t>probability</a:t>
            </a:r>
            <a:r>
              <a:rPr lang="fr-CH" dirty="0" smtClean="0"/>
              <a:t> matrix </a:t>
            </a:r>
            <a:r>
              <a:rPr lang="fr-CH" b="1" i="1" dirty="0" smtClean="0"/>
              <a:t>L</a:t>
            </a:r>
            <a:r>
              <a:rPr lang="fr-CH" dirty="0" smtClean="0"/>
              <a:t> </a:t>
            </a:r>
            <a:r>
              <a:rPr lang="fr-CH" dirty="0" err="1" smtClean="0"/>
              <a:t>where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 </a:t>
            </a:r>
            <a:r>
              <a:rPr lang="fr-CH" b="1" i="1" dirty="0" err="1" smtClean="0"/>
              <a:t>L</a:t>
            </a:r>
            <a:r>
              <a:rPr lang="fr-CH" b="1" i="1" baseline="-25000" dirty="0" err="1" smtClean="0"/>
              <a:t>i,j</a:t>
            </a:r>
            <a:r>
              <a:rPr lang="fr-CH" b="1" i="1" baseline="-25000" dirty="0" smtClean="0"/>
              <a:t> </a:t>
            </a:r>
            <a:r>
              <a:rPr lang="fr-CH" b="1" i="1" dirty="0" smtClean="0"/>
              <a:t> = </a:t>
            </a:r>
            <a:r>
              <a:rPr lang="fr-CH" b="1" dirty="0" smtClean="0"/>
              <a:t>Pr</a:t>
            </a:r>
            <a:r>
              <a:rPr lang="fr-CH" b="1" i="1" dirty="0" smtClean="0"/>
              <a:t>(</a:t>
            </a:r>
            <a:r>
              <a:rPr lang="fr-CH" b="1" i="1" dirty="0" err="1" smtClean="0"/>
              <a:t>X</a:t>
            </a:r>
            <a:r>
              <a:rPr lang="fr-CH" b="1" i="1" baseline="-25000" dirty="0" err="1" smtClean="0"/>
              <a:t>i</a:t>
            </a:r>
            <a:r>
              <a:rPr lang="fr-CH" b="1" dirty="0" err="1"/>
              <a:t>,</a:t>
            </a:r>
            <a:r>
              <a:rPr lang="fr-CH" b="1" i="1" dirty="0" err="1" smtClean="0"/>
              <a:t>X</a:t>
            </a:r>
            <a:r>
              <a:rPr lang="fr-CH" b="1" i="1" baseline="-25000" dirty="0" err="1" smtClean="0"/>
              <a:t>j</a:t>
            </a:r>
            <a:r>
              <a:rPr lang="fr-CH" b="1" dirty="0" smtClean="0"/>
              <a:t>)</a:t>
            </a:r>
            <a:endParaRPr lang="fr-CH" b="1" baseline="-25000" dirty="0"/>
          </a:p>
          <a:p>
            <a:pPr marL="0" lvl="1"/>
            <a:endParaRPr lang="fr-CH" b="1" baseline="-250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12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367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01028" cy="914400"/>
          </a:xfrm>
        </p:spPr>
        <p:txBody>
          <a:bodyPr/>
          <a:lstStyle/>
          <a:p>
            <a:r>
              <a:rPr lang="fr-CH" dirty="0" err="1" smtClean="0"/>
              <a:t>Inference</a:t>
            </a:r>
            <a:r>
              <a:rPr lang="fr-CH" dirty="0" smtClean="0"/>
              <a:t> </a:t>
            </a:r>
            <a:r>
              <a:rPr lang="fr-CH" dirty="0" err="1"/>
              <a:t>A</a:t>
            </a:r>
            <a:r>
              <a:rPr lang="fr-CH" dirty="0" err="1" smtClean="0"/>
              <a:t>lgorithms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Naive</a:t>
            </a:r>
            <a:r>
              <a:rPr lang="fr-CH" dirty="0" smtClean="0"/>
              <a:t> </a:t>
            </a:r>
            <a:r>
              <a:rPr lang="fr-CH" dirty="0" err="1" smtClean="0"/>
              <a:t>marginalization</a:t>
            </a:r>
            <a:r>
              <a:rPr lang="fr-CH" dirty="0" smtClean="0"/>
              <a:t> of </a:t>
            </a:r>
            <a:r>
              <a:rPr lang="fr-CH" dirty="0" err="1" smtClean="0"/>
              <a:t>any</a:t>
            </a:r>
            <a:r>
              <a:rPr lang="fr-CH" dirty="0" smtClean="0"/>
              <a:t> of the </a:t>
            </a:r>
            <a:r>
              <a:rPr lang="fr-CH" dirty="0" err="1" smtClean="0"/>
              <a:t>random</a:t>
            </a:r>
            <a:r>
              <a:rPr lang="fr-CH" dirty="0" smtClean="0"/>
              <a:t> variable has </a:t>
            </a:r>
            <a:r>
              <a:rPr lang="fr-CH" dirty="0" err="1" smtClean="0"/>
              <a:t>computational</a:t>
            </a:r>
            <a:r>
              <a:rPr lang="fr-CH" dirty="0" smtClean="0"/>
              <a:t> </a:t>
            </a:r>
            <a:r>
              <a:rPr lang="fr-CH" dirty="0" err="1" smtClean="0"/>
              <a:t>complexity</a:t>
            </a:r>
            <a:r>
              <a:rPr lang="fr-CH" dirty="0" smtClean="0"/>
              <a:t> O(3</a:t>
            </a:r>
            <a:r>
              <a:rPr lang="fr-CH" baseline="30000" dirty="0" smtClean="0"/>
              <a:t>m</a:t>
            </a:r>
            <a:r>
              <a:rPr lang="fr-CH" baseline="30000" dirty="0"/>
              <a:t>n</a:t>
            </a:r>
            <a:r>
              <a:rPr lang="fr-CH" dirty="0" smtClean="0"/>
              <a:t> )</a:t>
            </a:r>
          </a:p>
          <a:p>
            <a:r>
              <a:rPr lang="fr-CH" dirty="0" err="1" smtClean="0"/>
              <a:t>We</a:t>
            </a:r>
            <a:r>
              <a:rPr lang="fr-CH" dirty="0" smtClean="0"/>
              <a:t> chose to </a:t>
            </a:r>
            <a:r>
              <a:rPr lang="fr-CH" dirty="0" err="1" smtClean="0"/>
              <a:t>run</a:t>
            </a:r>
            <a:r>
              <a:rPr lang="fr-CH" dirty="0" smtClean="0"/>
              <a:t> </a:t>
            </a:r>
            <a:r>
              <a:rPr lang="fr-CH" dirty="0" err="1" smtClean="0"/>
              <a:t>belief</a:t>
            </a:r>
            <a:r>
              <a:rPr lang="fr-CH" dirty="0" smtClean="0"/>
              <a:t> </a:t>
            </a:r>
            <a:r>
              <a:rPr lang="fr-CH" dirty="0"/>
              <a:t>propagation (</a:t>
            </a:r>
            <a:r>
              <a:rPr lang="fr-CH" dirty="0" err="1"/>
              <a:t>a.k.a</a:t>
            </a:r>
            <a:r>
              <a:rPr lang="fr-CH" dirty="0"/>
              <a:t> message passing) on </a:t>
            </a:r>
            <a:r>
              <a:rPr lang="fr-CH" dirty="0" err="1" smtClean="0"/>
              <a:t>graphical</a:t>
            </a:r>
            <a:r>
              <a:rPr lang="fr-CH" dirty="0" smtClean="0"/>
              <a:t> </a:t>
            </a:r>
            <a:r>
              <a:rPr lang="fr-CH" dirty="0" err="1" smtClean="0"/>
              <a:t>models</a:t>
            </a:r>
            <a:r>
              <a:rPr lang="fr-CH" dirty="0" smtClean="0"/>
              <a:t> to </a:t>
            </a:r>
            <a:r>
              <a:rPr lang="fr-CH" dirty="0" err="1" smtClean="0"/>
              <a:t>reduce</a:t>
            </a:r>
            <a:r>
              <a:rPr lang="fr-CH" dirty="0" smtClean="0"/>
              <a:t> </a:t>
            </a:r>
            <a:r>
              <a:rPr lang="fr-CH" dirty="0"/>
              <a:t>the </a:t>
            </a:r>
            <a:r>
              <a:rPr lang="fr-CH" dirty="0" err="1"/>
              <a:t>computational</a:t>
            </a:r>
            <a:r>
              <a:rPr lang="fr-CH" dirty="0"/>
              <a:t> </a:t>
            </a:r>
            <a:r>
              <a:rPr lang="fr-CH" dirty="0" err="1" smtClean="0"/>
              <a:t>complexity</a:t>
            </a:r>
            <a:endParaRPr lang="fr-CH" dirty="0"/>
          </a:p>
          <a:p>
            <a:pPr lvl="1"/>
            <a:r>
              <a:rPr lang="fr-CH" dirty="0"/>
              <a:t>Exact </a:t>
            </a:r>
            <a:r>
              <a:rPr lang="fr-CH" dirty="0" err="1"/>
              <a:t>inference</a:t>
            </a:r>
            <a:r>
              <a:rPr lang="fr-CH" dirty="0"/>
              <a:t> </a:t>
            </a:r>
            <a:r>
              <a:rPr lang="fr-CH" dirty="0" err="1"/>
              <a:t>without</a:t>
            </a:r>
            <a:r>
              <a:rPr lang="fr-CH" dirty="0"/>
              <a:t> </a:t>
            </a:r>
            <a:r>
              <a:rPr lang="fr-CH" dirty="0" err="1"/>
              <a:t>considering</a:t>
            </a:r>
            <a:r>
              <a:rPr lang="fr-CH" dirty="0"/>
              <a:t> LD </a:t>
            </a:r>
            <a:r>
              <a:rPr lang="fr-CH" dirty="0" err="1"/>
              <a:t>between</a:t>
            </a:r>
            <a:r>
              <a:rPr lang="fr-CH" dirty="0"/>
              <a:t> </a:t>
            </a:r>
            <a:r>
              <a:rPr lang="fr-CH" dirty="0" err="1"/>
              <a:t>SNPs</a:t>
            </a:r>
            <a:endParaRPr lang="fr-CH" dirty="0"/>
          </a:p>
          <a:p>
            <a:pPr lvl="2"/>
            <a:r>
              <a:rPr lang="fr-CH" dirty="0" smtClean="0"/>
              <a:t>Junction </a:t>
            </a:r>
            <a:r>
              <a:rPr lang="fr-CH" dirty="0" err="1" smtClean="0"/>
              <a:t>tree</a:t>
            </a:r>
            <a:r>
              <a:rPr lang="fr-CH" dirty="0" smtClean="0"/>
              <a:t> </a:t>
            </a:r>
            <a:r>
              <a:rPr lang="fr-CH" dirty="0" err="1" smtClean="0"/>
              <a:t>algorithm</a:t>
            </a:r>
            <a:r>
              <a:rPr lang="fr-CH" dirty="0" smtClean="0"/>
              <a:t> = </a:t>
            </a:r>
            <a:r>
              <a:rPr lang="fr-CH" dirty="0" err="1" smtClean="0"/>
              <a:t>belief</a:t>
            </a:r>
            <a:r>
              <a:rPr lang="fr-CH" dirty="0" smtClean="0"/>
              <a:t> propagation on a </a:t>
            </a:r>
            <a:r>
              <a:rPr lang="fr-CH" dirty="0" err="1" smtClean="0"/>
              <a:t>junction</a:t>
            </a:r>
            <a:r>
              <a:rPr lang="fr-CH" dirty="0"/>
              <a:t> </a:t>
            </a:r>
            <a:r>
              <a:rPr lang="fr-CH" dirty="0" err="1" smtClean="0"/>
              <a:t>tree</a:t>
            </a:r>
            <a:endParaRPr lang="fr-CH" dirty="0" smtClean="0"/>
          </a:p>
          <a:p>
            <a:pPr lvl="2"/>
            <a:r>
              <a:rPr lang="fr-CH" dirty="0" err="1" smtClean="0"/>
              <a:t>Complexity</a:t>
            </a:r>
            <a:r>
              <a:rPr lang="fr-CH" dirty="0" smtClean="0"/>
              <a:t> </a:t>
            </a:r>
            <a:r>
              <a:rPr lang="fr-CH" dirty="0"/>
              <a:t>= </a:t>
            </a:r>
            <a:r>
              <a:rPr lang="fr-CH" dirty="0" smtClean="0"/>
              <a:t>O(mn) </a:t>
            </a:r>
          </a:p>
          <a:p>
            <a:pPr lvl="1"/>
            <a:r>
              <a:rPr lang="fr-CH" dirty="0" err="1" smtClean="0"/>
              <a:t>Approximate</a:t>
            </a:r>
            <a:r>
              <a:rPr lang="fr-CH" dirty="0" smtClean="0"/>
              <a:t> </a:t>
            </a:r>
            <a:r>
              <a:rPr lang="fr-CH" dirty="0" err="1"/>
              <a:t>inference</a:t>
            </a:r>
            <a:r>
              <a:rPr lang="fr-CH" dirty="0"/>
              <a:t> if LD </a:t>
            </a:r>
            <a:r>
              <a:rPr lang="fr-CH" dirty="0" err="1"/>
              <a:t>included</a:t>
            </a:r>
            <a:r>
              <a:rPr lang="fr-CH" dirty="0"/>
              <a:t> </a:t>
            </a:r>
            <a:endParaRPr lang="fr-CH" dirty="0" smtClean="0"/>
          </a:p>
          <a:p>
            <a:pPr lvl="2"/>
            <a:r>
              <a:rPr lang="fr-CH" dirty="0" err="1" smtClean="0">
                <a:solidFill>
                  <a:srgbClr val="FF0000"/>
                </a:solidFill>
              </a:rPr>
              <a:t>Loopy</a:t>
            </a:r>
            <a:r>
              <a:rPr lang="fr-CH" dirty="0" smtClean="0"/>
              <a:t> </a:t>
            </a:r>
            <a:r>
              <a:rPr lang="fr-CH" dirty="0" err="1"/>
              <a:t>belief</a:t>
            </a:r>
            <a:r>
              <a:rPr lang="fr-CH" dirty="0"/>
              <a:t> </a:t>
            </a:r>
            <a:r>
              <a:rPr lang="fr-CH" dirty="0" smtClean="0"/>
              <a:t>propagation on a factor graph</a:t>
            </a:r>
            <a:endParaRPr lang="fr-CH" dirty="0"/>
          </a:p>
          <a:p>
            <a:pPr lvl="2"/>
            <a:r>
              <a:rPr lang="fr-CH" dirty="0" err="1" smtClean="0"/>
              <a:t>Complexity</a:t>
            </a:r>
            <a:r>
              <a:rPr lang="fr-CH" dirty="0" smtClean="0"/>
              <a:t> </a:t>
            </a:r>
            <a:r>
              <a:rPr lang="fr-CH" dirty="0"/>
              <a:t>= </a:t>
            </a:r>
            <a:r>
              <a:rPr lang="fr-CH" dirty="0" smtClean="0"/>
              <a:t>O(mn) </a:t>
            </a:r>
            <a:r>
              <a:rPr lang="fr-CH" dirty="0"/>
              <a:t>per </a:t>
            </a:r>
            <a:r>
              <a:rPr lang="fr-CH" dirty="0" err="1"/>
              <a:t>iteration</a:t>
            </a:r>
            <a:endParaRPr lang="fr-CH" dirty="0"/>
          </a:p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13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70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01028" cy="914400"/>
          </a:xfrm>
        </p:spPr>
        <p:txBody>
          <a:bodyPr/>
          <a:lstStyle/>
          <a:p>
            <a:r>
              <a:rPr lang="fr-CH" dirty="0" err="1" smtClean="0"/>
              <a:t>Privacy</a:t>
            </a:r>
            <a:r>
              <a:rPr lang="fr-CH" dirty="0" smtClean="0"/>
              <a:t> </a:t>
            </a:r>
            <a:r>
              <a:rPr lang="fr-CH" dirty="0" err="1" smtClean="0"/>
              <a:t>Metrics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Adversary’s</a:t>
            </a:r>
            <a:r>
              <a:rPr lang="fr-CH" dirty="0" smtClean="0"/>
              <a:t> </a:t>
            </a:r>
            <a:r>
              <a:rPr lang="fr-CH" dirty="0" err="1" smtClean="0">
                <a:solidFill>
                  <a:srgbClr val="FF0000"/>
                </a:solidFill>
              </a:rPr>
              <a:t>incorrectness</a:t>
            </a:r>
            <a:r>
              <a:rPr lang="fr-CH" dirty="0" smtClean="0"/>
              <a:t> [3]</a:t>
            </a:r>
          </a:p>
          <a:p>
            <a:endParaRPr lang="fr-CH" dirty="0"/>
          </a:p>
          <a:p>
            <a:r>
              <a:rPr lang="fr-CH" dirty="0" err="1" smtClean="0"/>
              <a:t>Adversary’s</a:t>
            </a:r>
            <a:r>
              <a:rPr lang="fr-CH" dirty="0" smtClean="0"/>
              <a:t> </a:t>
            </a:r>
            <a:r>
              <a:rPr lang="fr-CH" dirty="0" err="1" smtClean="0">
                <a:solidFill>
                  <a:srgbClr val="FF0000"/>
                </a:solidFill>
              </a:rPr>
              <a:t>uncertainty</a:t>
            </a:r>
            <a:r>
              <a:rPr lang="fr-CH" dirty="0" smtClean="0"/>
              <a:t> [4]</a:t>
            </a:r>
          </a:p>
          <a:p>
            <a:endParaRPr lang="fr-CH" dirty="0"/>
          </a:p>
          <a:p>
            <a:r>
              <a:rPr lang="fr-CH" dirty="0" err="1" smtClean="0">
                <a:solidFill>
                  <a:srgbClr val="FF0000"/>
                </a:solidFill>
              </a:rPr>
              <a:t>Mutual</a:t>
            </a:r>
            <a:r>
              <a:rPr lang="fr-CH" dirty="0" smtClean="0">
                <a:solidFill>
                  <a:srgbClr val="FF0000"/>
                </a:solidFill>
              </a:rPr>
              <a:t> information</a:t>
            </a:r>
            <a:r>
              <a:rPr lang="fr-CH" dirty="0" smtClean="0"/>
              <a:t>-</a:t>
            </a:r>
            <a:r>
              <a:rPr lang="fr-CH" dirty="0" err="1" smtClean="0"/>
              <a:t>based</a:t>
            </a:r>
            <a:r>
              <a:rPr lang="fr-CH" dirty="0" smtClean="0"/>
              <a:t> </a:t>
            </a:r>
            <a:r>
              <a:rPr lang="fr-CH" dirty="0" err="1" smtClean="0"/>
              <a:t>metric</a:t>
            </a:r>
            <a:r>
              <a:rPr lang="fr-CH" dirty="0" smtClean="0"/>
              <a:t> [5]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1988840"/>
                <a:ext cx="6991594" cy="477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Estimation error at SNP </a:t>
                </a:r>
                <a:r>
                  <a:rPr lang="pt-BR" i="1" dirty="0" smtClean="0"/>
                  <a:t>i</a:t>
                </a:r>
                <a:r>
                  <a:rPr lang="pt-BR" dirty="0" smtClean="0"/>
                  <a:t> for individual  </a:t>
                </a:r>
                <a:r>
                  <a:rPr lang="pt-BR" i="1" dirty="0" smtClean="0"/>
                  <a:t>j</a:t>
                </a:r>
                <a:r>
                  <a:rPr lang="pt-BR" dirty="0" smtClean="0"/>
                  <a:t> 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 smtClean="0">
                            <a:latin typeface="Cambria Math" charset="0"/>
                          </a:rPr>
                        </m:ctrlPr>
                      </m:naryPr>
                      <m:sub>
                        <m:sSubSup>
                          <m:sSubSupPr>
                            <m:ctrlPr>
                              <a:rPr lang="fr-CH" i="1">
                                <a:latin typeface="Cambria Math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fr-CH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fr-CH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CH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p>
                          </m:e>
                          <m:sub>
                            <m:r>
                              <a:rPr lang="fr-CH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</m:sub>
                      <m:sup/>
                      <m:e>
                        <m:func>
                          <m:funcPr>
                            <m:ctrlPr>
                              <a:rPr lang="fr-CH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CH" b="0" i="0" smtClean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endChr m:val="|"/>
                                <m:ctrlPr>
                                  <a:rPr lang="fr-CH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r-CH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sSup>
                                      <m:sSupPr>
                                        <m:ctrlPr>
                                          <a:rPr lang="fr-CH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CH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fr-CH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fr-CH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</m:sSubSup>
                              </m:e>
                            </m:d>
                            <m:sSub>
                              <m:sSubPr>
                                <m:ctrlPr>
                                  <a:rPr lang="fr-CH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fr-CH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  <m:r>
                          <a:rPr lang="fr-CH" b="0" i="1" smtClean="0">
                            <a:latin typeface="Cambria Math"/>
                          </a:rPr>
                          <m:t>𝑑</m:t>
                        </m:r>
                        <m:sSubSup>
                          <m:sSubSupPr>
                            <m:ctrlPr>
                              <a:rPr lang="fr-CH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fr-CH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fr-CH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CH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p>
                          </m:e>
                          <m:sub>
                            <m:r>
                              <a:rPr lang="fr-CH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  <m:r>
                          <a:rPr lang="fr-CH" b="0" i="1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fr-CH" i="1">
                                <a:latin typeface="Cambria Math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fr-CH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fr-CH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CH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p>
                          </m:e>
                          <m:sub>
                            <m:r>
                              <a:rPr lang="fr-CH" i="1">
                                <a:latin typeface="Cambria Math"/>
                              </a:rPr>
                              <m:t>𝑖</m:t>
                            </m:r>
                            <m:r>
                              <a:rPr lang="fr-CH" i="1">
                                <a:latin typeface="Cambria Math"/>
                              </a:rPr>
                              <m:t>,</m:t>
                            </m:r>
                            <m:r>
                              <a:rPr lang="fr-CH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</m:sSubSup>
                        <m:r>
                          <a:rPr lang="fr-CH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988840"/>
                <a:ext cx="6991594" cy="477759"/>
              </a:xfrm>
              <a:prstGeom prst="rect">
                <a:avLst/>
              </a:prstGeom>
              <a:blipFill rotWithShape="1">
                <a:blip r:embed="rId3"/>
                <a:stretch>
                  <a:fillRect l="-785" t="-82278" b="-129114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23528" y="5661248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[</a:t>
            </a:r>
            <a:r>
              <a:rPr lang="fr-CH" sz="1600" dirty="0"/>
              <a:t>3</a:t>
            </a:r>
            <a:r>
              <a:rPr lang="fr-CH" sz="1600" dirty="0" smtClean="0"/>
              <a:t>] </a:t>
            </a:r>
            <a:r>
              <a:rPr lang="fr-CH" sz="1600" dirty="0"/>
              <a:t>R. Shokri et al., </a:t>
            </a:r>
            <a:r>
              <a:rPr lang="fr-CH" sz="1600" b="1" dirty="0" err="1"/>
              <a:t>Quantifying</a:t>
            </a:r>
            <a:r>
              <a:rPr lang="fr-CH" sz="1600" b="1" dirty="0"/>
              <a:t> l</a:t>
            </a:r>
            <a:r>
              <a:rPr lang="fr-CH" sz="1600" b="1" dirty="0" smtClean="0"/>
              <a:t>ocation </a:t>
            </a:r>
            <a:r>
              <a:rPr lang="fr-CH" sz="1600" b="1" dirty="0" err="1"/>
              <a:t>p</a:t>
            </a:r>
            <a:r>
              <a:rPr lang="fr-CH" sz="1600" b="1" dirty="0" err="1" smtClean="0"/>
              <a:t>rivacy</a:t>
            </a:r>
            <a:r>
              <a:rPr lang="fr-CH" sz="1600" dirty="0" smtClean="0"/>
              <a:t>, S&amp;P 2011</a:t>
            </a:r>
            <a:endParaRPr lang="fr-CH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9512" y="3429000"/>
                <a:ext cx="8716252" cy="956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CH" dirty="0" smtClean="0"/>
                        <m:t>N</m:t>
                      </m:r>
                      <m:r>
                        <m:rPr>
                          <m:nor/>
                        </m:rPr>
                        <a:rPr lang="fr-CH" b="0" dirty="0" smtClean="0"/>
                        <m:t>ormalized</m:t>
                      </m:r>
                      <m:r>
                        <m:rPr>
                          <m:nor/>
                        </m:rPr>
                        <a:rPr lang="fr-CH" b="0" dirty="0" smtClean="0"/>
                        <m:t> </m:t>
                      </m:r>
                      <m:r>
                        <m:rPr>
                          <m:nor/>
                        </m:rPr>
                        <a:rPr lang="fr-CH" b="0" dirty="0" smtClean="0"/>
                        <m:t>entropy</m:t>
                      </m:r>
                      <m:r>
                        <m:rPr>
                          <m:nor/>
                        </m:rPr>
                        <a:rPr lang="fr-CH" b="0" i="0" dirty="0" smtClean="0"/>
                        <m:t> </m:t>
                      </m:r>
                      <m:r>
                        <m:rPr>
                          <m:nor/>
                        </m:rPr>
                        <a:rPr lang="pt-BR" dirty="0" smtClean="0"/>
                        <m:t>at</m:t>
                      </m:r>
                      <m:r>
                        <m:rPr>
                          <m:nor/>
                        </m:rPr>
                        <a:rPr lang="pt-BR" dirty="0" smtClean="0"/>
                        <m:t> </m:t>
                      </m:r>
                      <m:r>
                        <m:rPr>
                          <m:nor/>
                        </m:rPr>
                        <a:rPr lang="pt-BR" dirty="0" smtClean="0"/>
                        <m:t>SNP</m:t>
                      </m:r>
                      <m:r>
                        <m:rPr>
                          <m:nor/>
                        </m:rPr>
                        <a:rPr lang="pt-BR" dirty="0" smtClean="0"/>
                        <m:t> </m:t>
                      </m:r>
                      <m:r>
                        <m:rPr>
                          <m:nor/>
                        </m:rPr>
                        <a:rPr lang="pt-BR" i="1" dirty="0" smtClean="0"/>
                        <m:t>i</m:t>
                      </m:r>
                      <m:r>
                        <m:rPr>
                          <m:nor/>
                        </m:rPr>
                        <a:rPr lang="pt-BR" dirty="0" smtClean="0"/>
                        <m:t> </m:t>
                      </m:r>
                      <m:r>
                        <m:rPr>
                          <m:nor/>
                        </m:rPr>
                        <a:rPr lang="pt-BR" dirty="0" smtClean="0"/>
                        <m:t>for</m:t>
                      </m:r>
                      <m:r>
                        <m:rPr>
                          <m:nor/>
                        </m:rPr>
                        <a:rPr lang="pt-BR" dirty="0" smtClean="0"/>
                        <m:t> </m:t>
                      </m:r>
                      <m:r>
                        <m:rPr>
                          <m:nor/>
                        </m:rPr>
                        <a:rPr lang="pt-BR" dirty="0" smtClean="0"/>
                        <m:t>individual</m:t>
                      </m:r>
                      <m:r>
                        <m:rPr>
                          <m:nor/>
                        </m:rPr>
                        <a:rPr lang="pt-BR" dirty="0" smtClean="0"/>
                        <m:t>  </m:t>
                      </m:r>
                      <m:r>
                        <m:rPr>
                          <m:nor/>
                        </m:rPr>
                        <a:rPr lang="pt-BR" i="1" dirty="0" smtClean="0"/>
                        <m:t>j</m:t>
                      </m:r>
                      <m:r>
                        <a:rPr lang="pt-BR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CH" b="0" i="0" smtClean="0">
                              <a:latin typeface="Cambria Math"/>
                            </a:rPr>
                            <m:t>log</m:t>
                          </m:r>
                          <m:r>
                            <a:rPr lang="fr-CH" b="0" i="1" smtClean="0">
                              <a:latin typeface="Cambria Math"/>
                            </a:rPr>
                            <m:t>⁡(3)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fr-CH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fr-CH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H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CH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fr-CH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</m:sSubSup>
                        </m:sub>
                        <m:sup/>
                        <m:e>
                          <m:r>
                            <a:rPr lang="fr-CH" b="0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fr-CH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CH" b="0" i="0" smtClean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endChr m:val="|"/>
                                  <m:ctrlPr>
                                    <a:rPr lang="fr-CH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CH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sSup>
                                        <m:sSupPr>
                                          <m:ctrlPr>
                                            <a:rPr lang="fr-CH" i="1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CH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fr-CH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fr-CH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</m:e>
                          </m:func>
                          <m:sSub>
                            <m:sSubPr>
                              <m:ctrlPr>
                                <a:rPr lang="fr-CH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fr-CH" b="0" i="1" smtClean="0">
                              <a:latin typeface="Cambria Math"/>
                            </a:rPr>
                            <m:t>)</m:t>
                          </m:r>
                          <m:func>
                            <m:funcPr>
                              <m:ctrlPr>
                                <a:rPr lang="fr-CH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CH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fr-CH" b="0" i="0" smtClean="0">
                                  <a:latin typeface="Cambria Math"/>
                                </a:rPr>
                                <m:t>Pr</m:t>
                              </m:r>
                              <m:r>
                                <a:rPr lang="fr-CH" b="0" i="1" smtClean="0">
                                  <a:latin typeface="Cambria Math"/>
                                </a:rPr>
                                <m:t>⁡(</m:t>
                              </m:r>
                            </m:e>
                          </m:func>
                          <m:sSubSup>
                            <m:sSubSupPr>
                              <m:ctrlPr>
                                <a:rPr lang="fr-CH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fr-CH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H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CH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fr-CH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</m:sSubSup>
                          <m:r>
                            <a:rPr lang="fr-CH" b="0" i="1" smtClean="0">
                              <a:latin typeface="Cambria Math"/>
                            </a:rPr>
                            <m:t>| </m:t>
                          </m:r>
                          <m:sSub>
                            <m:sSubPr>
                              <m:ctrlPr>
                                <a:rPr lang="fr-CH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fr-CH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29000"/>
                <a:ext cx="8716252" cy="9560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23528" y="5898758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[</a:t>
            </a:r>
            <a:r>
              <a:rPr lang="fr-CH" sz="1600" dirty="0"/>
              <a:t>4</a:t>
            </a:r>
            <a:r>
              <a:rPr lang="fr-CH" sz="1600" dirty="0" smtClean="0"/>
              <a:t>] </a:t>
            </a:r>
            <a:r>
              <a:rPr lang="fr-CH" sz="1600" dirty="0"/>
              <a:t>A. </a:t>
            </a:r>
            <a:r>
              <a:rPr lang="fr-CH" sz="1600" dirty="0" err="1"/>
              <a:t>Serjantov</a:t>
            </a:r>
            <a:r>
              <a:rPr lang="fr-CH" sz="1600" dirty="0"/>
              <a:t>, G</a:t>
            </a:r>
            <a:r>
              <a:rPr lang="fr-CH" sz="1600" dirty="0" smtClean="0"/>
              <a:t>. </a:t>
            </a:r>
            <a:r>
              <a:rPr lang="fr-CH" sz="1600" dirty="0" err="1" smtClean="0"/>
              <a:t>Danezis</a:t>
            </a:r>
            <a:r>
              <a:rPr lang="fr-CH" sz="1600" dirty="0" smtClean="0"/>
              <a:t>, </a:t>
            </a:r>
            <a:r>
              <a:rPr lang="fr-CH" sz="1600" b="1" dirty="0" err="1" smtClean="0"/>
              <a:t>Towards</a:t>
            </a:r>
            <a:r>
              <a:rPr lang="fr-CH" sz="1600" b="1" dirty="0" smtClean="0"/>
              <a:t> an information </a:t>
            </a:r>
            <a:r>
              <a:rPr lang="fr-CH" sz="1600" b="1" dirty="0" err="1" smtClean="0"/>
              <a:t>theoretic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metric</a:t>
            </a:r>
            <a:r>
              <a:rPr lang="fr-CH" sz="1600" b="1" dirty="0" smtClean="0"/>
              <a:t> for </a:t>
            </a:r>
            <a:r>
              <a:rPr lang="fr-CH" sz="1600" b="1" dirty="0" err="1" smtClean="0"/>
              <a:t>anonymity</a:t>
            </a:r>
            <a:r>
              <a:rPr lang="fr-CH" sz="1600" dirty="0" smtClean="0"/>
              <a:t>, PET 2003</a:t>
            </a:r>
            <a:endParaRPr lang="fr-CH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5496" y="5013176"/>
                <a:ext cx="9649072" cy="732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 smtClean="0"/>
                  <a:t>1 – (</a:t>
                </a:r>
                <a:r>
                  <a:rPr lang="fr-CH" dirty="0" err="1" smtClean="0"/>
                  <a:t>normalized</a:t>
                </a:r>
                <a:r>
                  <a:rPr lang="fr-CH" dirty="0" smtClean="0"/>
                  <a:t>) </a:t>
                </a:r>
                <a:r>
                  <a:rPr lang="fr-CH" dirty="0" err="1" smtClean="0"/>
                  <a:t>mutual</a:t>
                </a:r>
                <a:r>
                  <a:rPr lang="fr-CH" dirty="0" smtClean="0"/>
                  <a:t> information at SNP </a:t>
                </a:r>
                <a:r>
                  <a:rPr lang="fr-CH" i="1" dirty="0" smtClean="0"/>
                  <a:t>i</a:t>
                </a:r>
                <a:r>
                  <a:rPr lang="fr-CH" dirty="0" smtClean="0"/>
                  <a:t> for individual </a:t>
                </a:r>
                <a:r>
                  <a:rPr lang="fr-CH" i="1" dirty="0" smtClean="0"/>
                  <a:t>j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</a:rPr>
                      <m:t> </m:t>
                    </m:r>
                    <m:r>
                      <a:rPr lang="fr-CH" i="1" smtClean="0">
                        <a:latin typeface="Cambria Math"/>
                      </a:rPr>
                      <m:t>=</m:t>
                    </m:r>
                    <m:r>
                      <a:rPr lang="fr-CH" b="0" i="1" smtClean="0"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fr-CH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CH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sSup>
                                  <m:sSupPr>
                                    <m:ctrlPr>
                                      <a:rPr lang="fr-CH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H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CH" i="1">
                                        <a:latin typeface="Cambria Math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fr-CH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</m:e>
                        </m:d>
                        <m:r>
                          <a:rPr lang="fr-CH" b="0" i="1" smtClean="0">
                            <a:latin typeface="Cambria Math"/>
                          </a:rPr>
                          <m:t>−</m:t>
                        </m:r>
                        <m:r>
                          <a:rPr lang="fr-CH" b="0" i="1" smtClean="0">
                            <a:latin typeface="Cambria Math"/>
                          </a:rPr>
                          <m:t>𝐻</m:t>
                        </m:r>
                        <m:d>
                          <m:dPr>
                            <m:endChr m:val="|"/>
                            <m:ctrlPr>
                              <a:rPr lang="fr-CH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CH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sSup>
                                  <m:sSupPr>
                                    <m:ctrlPr>
                                      <a:rPr lang="fr-CH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H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CH" i="1">
                                        <a:latin typeface="Cambria Math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fr-CH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</m:e>
                        </m:d>
                        <m:sSub>
                          <m:sSubPr>
                            <m:ctrlPr>
                              <a:rPr lang="fr-CH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fr-CH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fr-CH" i="1"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fr-CH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CH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sSup>
                                  <m:sSupPr>
                                    <m:ctrlPr>
                                      <a:rPr lang="fr-CH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H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CH" i="1">
                                        <a:latin typeface="Cambria Math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fr-CH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</m:e>
                        </m:d>
                      </m:den>
                    </m:f>
                    <m:r>
                      <a:rPr lang="fr-CH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CH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fr-CH" i="1">
                            <a:latin typeface="Cambria Math"/>
                          </a:rPr>
                          <m:t>𝐻</m:t>
                        </m:r>
                        <m:d>
                          <m:dPr>
                            <m:endChr m:val="|"/>
                            <m:ctrlPr>
                              <a:rPr lang="fr-CH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CH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sSup>
                                  <m:sSupPr>
                                    <m:ctrlPr>
                                      <a:rPr lang="fr-CH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H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CH" i="1">
                                        <a:latin typeface="Cambria Math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fr-CH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</m:e>
                        </m:d>
                        <m:sSub>
                          <m:sSubPr>
                            <m:ctrlPr>
                              <a:rPr lang="fr-CH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fr-CH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fr-CH" i="1"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fr-CH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CH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sSup>
                                  <m:sSupPr>
                                    <m:ctrlPr>
                                      <a:rPr lang="fr-CH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H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CH" i="1">
                                        <a:latin typeface="Cambria Math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fr-CH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</m:e>
                        </m:d>
                      </m:den>
                    </m:f>
                  </m:oMath>
                </a14:m>
                <a:endParaRPr lang="fr-CH" sz="20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013176"/>
                <a:ext cx="9649072" cy="732893"/>
              </a:xfrm>
              <a:prstGeom prst="rect">
                <a:avLst/>
              </a:prstGeom>
              <a:blipFill rotWithShape="0">
                <a:blip r:embed="rId5"/>
                <a:stretch>
                  <a:fillRect l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23528" y="6156593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[</a:t>
            </a:r>
            <a:r>
              <a:rPr lang="fr-CH" sz="1600" dirty="0"/>
              <a:t>5</a:t>
            </a:r>
            <a:r>
              <a:rPr lang="fr-CH" sz="1600" dirty="0" smtClean="0"/>
              <a:t>] </a:t>
            </a:r>
            <a:r>
              <a:rPr lang="fr-CH" sz="1600" dirty="0"/>
              <a:t>D. </a:t>
            </a:r>
            <a:r>
              <a:rPr lang="fr-CH" sz="1600" dirty="0" smtClean="0"/>
              <a:t>Agrawal, </a:t>
            </a:r>
            <a:r>
              <a:rPr lang="fr-CH" sz="1600" dirty="0"/>
              <a:t>C.C</a:t>
            </a:r>
            <a:r>
              <a:rPr lang="fr-CH" sz="1600" dirty="0" smtClean="0"/>
              <a:t>. </a:t>
            </a:r>
            <a:r>
              <a:rPr lang="fr-CH" sz="1600" dirty="0" err="1" smtClean="0"/>
              <a:t>Aggarwal</a:t>
            </a:r>
            <a:r>
              <a:rPr lang="fr-CH" sz="1600" dirty="0" smtClean="0"/>
              <a:t>, </a:t>
            </a:r>
            <a:r>
              <a:rPr lang="fr-CH" sz="1600" b="1" dirty="0" smtClean="0"/>
              <a:t>On the design and quantification of </a:t>
            </a:r>
            <a:r>
              <a:rPr lang="fr-CH" sz="1600" b="1" dirty="0" err="1" smtClean="0"/>
              <a:t>privacy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preserving</a:t>
            </a:r>
            <a:r>
              <a:rPr lang="fr-CH" sz="1600" b="1" dirty="0" smtClean="0"/>
              <a:t> data </a:t>
            </a:r>
            <a:r>
              <a:rPr lang="fr-CH" sz="1600" b="1" dirty="0" err="1" smtClean="0"/>
              <a:t>mining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algorithms</a:t>
            </a:r>
            <a:r>
              <a:rPr lang="fr-CH" sz="1600" dirty="0" smtClean="0"/>
              <a:t>, PODS 2001</a:t>
            </a:r>
            <a:endParaRPr lang="fr-CH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28184" y="1005066"/>
                <a:ext cx="20833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H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fr-CH" b="0" i="1" smtClean="0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fr-CH" dirty="0" smtClean="0"/>
                  <a:t> : </a:t>
                </a:r>
                <a:r>
                  <a:rPr lang="fr-CH" dirty="0" err="1" smtClean="0"/>
                  <a:t>observed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SNPs</a:t>
                </a:r>
                <a:endParaRPr lang="fr-CH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005066"/>
                <a:ext cx="208332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28184" y="242443"/>
                <a:ext cx="2876621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CH" i="1">
                            <a:latin typeface="Cambria Math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fr-CH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fr-CH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fr-CH" i="1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fr-CH" i="1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fr-CH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/>
                        <a:ea typeface="Cambria Math"/>
                      </a:rPr>
                      <m:t>∈{0,1,2}</m:t>
                    </m:r>
                  </m:oMath>
                </a14:m>
                <a:r>
                  <a:rPr lang="fr-CH" dirty="0" smtClean="0"/>
                  <a:t> : </a:t>
                </a:r>
                <a:r>
                  <a:rPr lang="fr-CH" dirty="0" err="1" smtClean="0"/>
                  <a:t>inferred</a:t>
                </a:r>
                <a:r>
                  <a:rPr lang="fr-CH" dirty="0" smtClean="0"/>
                  <a:t> value</a:t>
                </a:r>
                <a:endParaRPr lang="fr-CH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42443"/>
                <a:ext cx="2876621" cy="378245"/>
              </a:xfrm>
              <a:prstGeom prst="rect">
                <a:avLst/>
              </a:prstGeom>
              <a:blipFill rotWithShape="1">
                <a:blip r:embed="rId7"/>
                <a:stretch>
                  <a:fillRect t="-4839" r="-1059" b="-25806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28184" y="583953"/>
                <a:ext cx="3096344" cy="396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CH" i="1">
                            <a:latin typeface="Cambria Math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fr-CH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fr-CH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fr-CH" i="1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fr-CH" i="1">
                            <a:latin typeface="Cambria Math"/>
                          </a:rPr>
                          <m:t>𝑖</m:t>
                        </m:r>
                        <m:r>
                          <a:rPr lang="fr-CH" i="1">
                            <a:latin typeface="Cambria Math"/>
                          </a:rPr>
                          <m:t>,</m:t>
                        </m:r>
                        <m:r>
                          <a:rPr lang="fr-CH" i="1">
                            <a:latin typeface="Cambria Math"/>
                          </a:rPr>
                          <m:t>𝑡</m:t>
                        </m:r>
                      </m:sub>
                      <m:sup/>
                    </m:sSubSup>
                  </m:oMath>
                </a14:m>
                <a:r>
                  <a:rPr lang="fr-CH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/>
                        <a:ea typeface="Cambria Math"/>
                      </a:rPr>
                      <m:t>∈{0,1,2}</m:t>
                    </m:r>
                  </m:oMath>
                </a14:m>
                <a:r>
                  <a:rPr lang="fr-CH" dirty="0" smtClean="0"/>
                  <a:t> : </a:t>
                </a:r>
                <a:r>
                  <a:rPr lang="fr-CH" dirty="0" err="1" smtClean="0"/>
                  <a:t>actual</a:t>
                </a:r>
                <a:r>
                  <a:rPr lang="fr-CH" dirty="0" smtClean="0"/>
                  <a:t> value</a:t>
                </a:r>
                <a:endParaRPr lang="fr-CH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83953"/>
                <a:ext cx="3096344" cy="396775"/>
              </a:xfrm>
              <a:prstGeom prst="rect">
                <a:avLst/>
              </a:prstGeom>
              <a:blipFill rotWithShape="1">
                <a:blip r:embed="rId8"/>
                <a:stretch>
                  <a:fillRect t="-3077" b="-2153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14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3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01028" cy="914400"/>
          </a:xfrm>
        </p:spPr>
        <p:txBody>
          <a:bodyPr/>
          <a:lstStyle/>
          <a:p>
            <a:r>
              <a:rPr lang="fr-CH" dirty="0" err="1" smtClean="0"/>
              <a:t>Genomic</a:t>
            </a:r>
            <a:r>
              <a:rPr lang="fr-CH" dirty="0" smtClean="0"/>
              <a:t> and </a:t>
            </a:r>
            <a:r>
              <a:rPr lang="fr-CH" dirty="0" err="1" smtClean="0"/>
              <a:t>Health</a:t>
            </a:r>
            <a:r>
              <a:rPr lang="fr-CH" dirty="0" smtClean="0"/>
              <a:t> </a:t>
            </a:r>
            <a:r>
              <a:rPr lang="fr-CH" dirty="0" err="1" smtClean="0"/>
              <a:t>Privacy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Genomic-Privacy</a:t>
            </a:r>
            <a:r>
              <a:rPr lang="fr-CH" dirty="0" smtClean="0"/>
              <a:t> </a:t>
            </a:r>
            <a:r>
              <a:rPr lang="fr-CH" dirty="0" err="1" smtClean="0"/>
              <a:t>Metrics</a:t>
            </a:r>
            <a:endParaRPr lang="fr-CH" dirty="0" smtClean="0"/>
          </a:p>
          <a:p>
            <a:pPr lvl="1"/>
            <a:r>
              <a:rPr lang="fr-CH" dirty="0" err="1" smtClean="0">
                <a:solidFill>
                  <a:srgbClr val="FF0000"/>
                </a:solidFill>
              </a:rPr>
              <a:t>Individual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/>
              <a:t>genomic</a:t>
            </a:r>
            <a:r>
              <a:rPr lang="fr-CH" dirty="0" smtClean="0"/>
              <a:t> </a:t>
            </a:r>
            <a:r>
              <a:rPr lang="fr-CH" dirty="0" err="1" smtClean="0"/>
              <a:t>privacy</a:t>
            </a:r>
            <a:r>
              <a:rPr lang="fr-CH" dirty="0" smtClean="0"/>
              <a:t> = </a:t>
            </a:r>
            <a:r>
              <a:rPr lang="fr-CH" dirty="0" err="1" smtClean="0"/>
              <a:t>average</a:t>
            </a:r>
            <a:r>
              <a:rPr lang="fr-CH" dirty="0" smtClean="0"/>
              <a:t> value over all of </a:t>
            </a:r>
            <a:r>
              <a:rPr lang="fr-CH" dirty="0" err="1" smtClean="0"/>
              <a:t>his</a:t>
            </a:r>
            <a:r>
              <a:rPr lang="fr-CH" dirty="0" smtClean="0"/>
              <a:t> </a:t>
            </a:r>
            <a:r>
              <a:rPr lang="fr-CH" dirty="0" err="1" smtClean="0"/>
              <a:t>SNPs</a:t>
            </a:r>
            <a:r>
              <a:rPr lang="fr-CH" dirty="0" smtClean="0"/>
              <a:t> </a:t>
            </a:r>
          </a:p>
          <a:p>
            <a:pPr lvl="2"/>
            <a:r>
              <a:rPr lang="fr-CH" dirty="0" err="1" smtClean="0"/>
              <a:t>Using</a:t>
            </a:r>
            <a:r>
              <a:rPr lang="fr-CH" dirty="0" smtClean="0"/>
              <a:t> </a:t>
            </a:r>
            <a:r>
              <a:rPr lang="fr-CH" dirty="0" err="1" smtClean="0"/>
              <a:t>any</a:t>
            </a:r>
            <a:r>
              <a:rPr lang="fr-CH" dirty="0" smtClean="0"/>
              <a:t> of the </a:t>
            </a:r>
            <a:r>
              <a:rPr lang="fr-CH" dirty="0" err="1" smtClean="0"/>
              <a:t>previously</a:t>
            </a:r>
            <a:r>
              <a:rPr lang="fr-CH" dirty="0" smtClean="0"/>
              <a:t> </a:t>
            </a:r>
            <a:r>
              <a:rPr lang="fr-CH" dirty="0" err="1" smtClean="0"/>
              <a:t>defined</a:t>
            </a:r>
            <a:r>
              <a:rPr lang="fr-CH" dirty="0" smtClean="0"/>
              <a:t> </a:t>
            </a:r>
            <a:r>
              <a:rPr lang="fr-CH" dirty="0" err="1" smtClean="0"/>
              <a:t>privacy</a:t>
            </a:r>
            <a:r>
              <a:rPr lang="fr-CH" dirty="0" smtClean="0"/>
              <a:t> </a:t>
            </a:r>
            <a:r>
              <a:rPr lang="fr-CH" dirty="0" err="1" smtClean="0"/>
              <a:t>metrics</a:t>
            </a:r>
            <a:endParaRPr lang="fr-CH" dirty="0" smtClean="0"/>
          </a:p>
          <a:p>
            <a:pPr lvl="1"/>
            <a:r>
              <a:rPr lang="fr-CH" dirty="0" err="1" smtClean="0">
                <a:solidFill>
                  <a:srgbClr val="FF0000"/>
                </a:solidFill>
              </a:rPr>
              <a:t>Whole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family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/>
              <a:t>genomic</a:t>
            </a:r>
            <a:r>
              <a:rPr lang="fr-CH" dirty="0" smtClean="0"/>
              <a:t> </a:t>
            </a:r>
            <a:r>
              <a:rPr lang="fr-CH" dirty="0" err="1" smtClean="0"/>
              <a:t>privacy</a:t>
            </a:r>
            <a:r>
              <a:rPr lang="fr-CH" dirty="0" smtClean="0"/>
              <a:t> = </a:t>
            </a:r>
            <a:r>
              <a:rPr lang="fr-CH" dirty="0" err="1" smtClean="0"/>
              <a:t>average</a:t>
            </a:r>
            <a:r>
              <a:rPr lang="fr-CH" dirty="0" smtClean="0"/>
              <a:t> over all </a:t>
            </a:r>
            <a:r>
              <a:rPr lang="fr-CH" dirty="0" err="1" smtClean="0"/>
              <a:t>SNPs</a:t>
            </a:r>
            <a:r>
              <a:rPr lang="fr-CH" dirty="0" smtClean="0"/>
              <a:t> </a:t>
            </a:r>
          </a:p>
          <a:p>
            <a:pPr lvl="2"/>
            <a:r>
              <a:rPr lang="fr-CH" dirty="0" err="1"/>
              <a:t>Using</a:t>
            </a:r>
            <a:r>
              <a:rPr lang="fr-CH" dirty="0"/>
              <a:t> </a:t>
            </a:r>
            <a:r>
              <a:rPr lang="fr-CH" dirty="0" err="1"/>
              <a:t>any</a:t>
            </a:r>
            <a:r>
              <a:rPr lang="fr-CH" dirty="0"/>
              <a:t> of the </a:t>
            </a:r>
            <a:r>
              <a:rPr lang="fr-CH" dirty="0" err="1"/>
              <a:t>previously</a:t>
            </a:r>
            <a:r>
              <a:rPr lang="fr-CH" dirty="0"/>
              <a:t> </a:t>
            </a:r>
            <a:r>
              <a:rPr lang="fr-CH" dirty="0" err="1"/>
              <a:t>defined</a:t>
            </a:r>
            <a:r>
              <a:rPr lang="fr-CH" dirty="0"/>
              <a:t> </a:t>
            </a:r>
            <a:r>
              <a:rPr lang="fr-CH" dirty="0" err="1"/>
              <a:t>privacy</a:t>
            </a:r>
            <a:r>
              <a:rPr lang="fr-CH" dirty="0"/>
              <a:t> </a:t>
            </a:r>
            <a:r>
              <a:rPr lang="fr-CH" dirty="0" err="1" smtClean="0"/>
              <a:t>metrics</a:t>
            </a:r>
            <a:endParaRPr lang="fr-CH" dirty="0" smtClean="0"/>
          </a:p>
          <a:p>
            <a:r>
              <a:rPr lang="fr-CH" dirty="0" err="1" smtClean="0"/>
              <a:t>Health-Privacy</a:t>
            </a:r>
            <a:r>
              <a:rPr lang="fr-CH" dirty="0" smtClean="0"/>
              <a:t> </a:t>
            </a:r>
            <a:r>
              <a:rPr lang="fr-CH" dirty="0" err="1" smtClean="0"/>
              <a:t>Metrics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3608" y="4581128"/>
                <a:ext cx="7243393" cy="638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dirty="0" smtClean="0"/>
                  <a:t>Privacy of individual </a:t>
                </a:r>
                <a:r>
                  <a:rPr lang="pt-BR" sz="2000" i="1" dirty="0" smtClean="0"/>
                  <a:t>j </a:t>
                </a:r>
                <a:r>
                  <a:rPr lang="pt-BR" sz="2000" dirty="0" smtClean="0"/>
                  <a:t>regarding disease </a:t>
                </a:r>
                <a:r>
                  <a:rPr lang="pt-BR" sz="2000" i="1" dirty="0" smtClean="0"/>
                  <a:t>d</a:t>
                </a:r>
                <a:r>
                  <a:rPr lang="pt-BR" sz="2000" dirty="0" smtClean="0"/>
                  <a:t>  </a:t>
                </a:r>
                <a14:m>
                  <m:oMath xmlns:m="http://schemas.openxmlformats.org/officeDocument/2006/math">
                    <m:r>
                      <a:rPr lang="pt-BR" sz="2000" i="1" smtClean="0">
                        <a:latin typeface="Cambria Math"/>
                      </a:rPr>
                      <m:t>=</m:t>
                    </m:r>
                    <m:r>
                      <a:rPr lang="fr-CH" sz="2000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fr-CH" sz="20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fr-CH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fr-CH" sz="2000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fr-CH" sz="20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fr-CH" sz="2000" b="0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fr-CH" sz="2000" b="0" i="1" smtClean="0">
                                    <a:latin typeface="Cambria Math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CH" sz="2000" b="0" i="1" smtClean="0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fr-CH" sz="2000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sub>
                            </m:sSub>
                          </m:sub>
                          <m:sup/>
                          <m:e>
                            <m:sSub>
                              <m:sSubPr>
                                <m:ctrlPr>
                                  <a:rPr lang="fr-CH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fr-CH" sz="20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fr-CH" sz="20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fr-CH" sz="2000" b="0" i="1" smtClean="0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fr-CH" sz="20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CH" sz="2000" b="0" i="1" smtClean="0">
                            <a:latin typeface="Cambria Math"/>
                          </a:rPr>
                          <m:t>𝑘</m:t>
                        </m:r>
                        <m:r>
                          <a:rPr lang="fr-CH" sz="20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fr-CH" sz="2000" b="0" i="1" smtClean="0">
                                <a:latin typeface="Cambria Math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CH" sz="2000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fr-CH" sz="20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fr-CH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fr-CH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fr-CH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fr-CH" sz="2000" i="1">
                                <a:latin typeface="Cambria Math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fr-CH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fr-CH" sz="2000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fr-CH" sz="2000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p>
                          </m:e>
                          <m:sub>
                            <m:r>
                              <a:rPr lang="fr-CH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</m:sSubSup>
                      </m:e>
                    </m:nary>
                  </m:oMath>
                </a14:m>
                <a:r>
                  <a:rPr lang="fr-CH" sz="2000" dirty="0" smtClean="0"/>
                  <a:t>  </a:t>
                </a:r>
                <a:endParaRPr lang="fr-CH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581128"/>
                <a:ext cx="7243393" cy="638957"/>
              </a:xfrm>
              <a:prstGeom prst="rect">
                <a:avLst/>
              </a:prstGeom>
              <a:blipFill rotWithShape="1">
                <a:blip r:embed="rId3"/>
                <a:stretch>
                  <a:fillRect l="-842" t="-66667" b="-87619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6372200" y="4897595"/>
            <a:ext cx="288032" cy="2393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Oval 8"/>
          <p:cNvSpPr/>
          <p:nvPr/>
        </p:nvSpPr>
        <p:spPr>
          <a:xfrm>
            <a:off x="7380312" y="4729779"/>
            <a:ext cx="216022" cy="30310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Oval 9"/>
          <p:cNvSpPr/>
          <p:nvPr/>
        </p:nvSpPr>
        <p:spPr>
          <a:xfrm>
            <a:off x="7080616" y="4793534"/>
            <a:ext cx="231128" cy="291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Oval 10"/>
          <p:cNvSpPr/>
          <p:nvPr/>
        </p:nvSpPr>
        <p:spPr>
          <a:xfrm>
            <a:off x="6141072" y="4965510"/>
            <a:ext cx="231128" cy="2393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Oval 11"/>
          <p:cNvSpPr/>
          <p:nvPr/>
        </p:nvSpPr>
        <p:spPr>
          <a:xfrm>
            <a:off x="7596334" y="4640994"/>
            <a:ext cx="546851" cy="44419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79712" y="6237312"/>
                <a:ext cx="4449392" cy="369332"/>
              </a:xfrm>
              <a:prstGeom prst="rect">
                <a:avLst/>
              </a:prstGeom>
              <a:noFill/>
              <a:ln w="254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fr-CH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CH" dirty="0" smtClean="0"/>
                  <a:t>: </a:t>
                </a:r>
                <a:r>
                  <a:rPr lang="fr-CH" dirty="0"/>
                  <a:t>contribution of SNP </a:t>
                </a:r>
                <a:r>
                  <a:rPr lang="fr-CH" i="1" dirty="0"/>
                  <a:t>k</a:t>
                </a:r>
                <a:r>
                  <a:rPr lang="fr-CH" dirty="0"/>
                  <a:t> to </a:t>
                </a:r>
                <a:r>
                  <a:rPr lang="fr-CH" dirty="0" err="1"/>
                  <a:t>disease</a:t>
                </a:r>
                <a:r>
                  <a:rPr lang="fr-CH" dirty="0"/>
                  <a:t> </a:t>
                </a:r>
                <a:r>
                  <a:rPr lang="fr-CH" i="1" dirty="0"/>
                  <a:t>d</a:t>
                </a:r>
                <a:endParaRPr lang="fr-CH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6237312"/>
                <a:ext cx="444939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4615" b="-20000"/>
                </a:stretch>
              </a:blipFill>
              <a:ln w="254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79712" y="5805264"/>
                <a:ext cx="4449392" cy="378245"/>
              </a:xfrm>
              <a:prstGeom prst="rect">
                <a:avLst/>
              </a:prstGeom>
              <a:noFill/>
              <a:ln w="25400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CH" i="1" smtClean="0">
                            <a:latin typeface="Cambria Math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fr-CH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fr-CH" i="1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fr-CH" i="1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e>
                      <m:sub>
                        <m:r>
                          <a:rPr lang="fr-CH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fr-CH" b="0" i="1" smtClean="0">
                            <a:latin typeface="Cambria Math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fr-CH" dirty="0" smtClean="0"/>
                  <a:t>: genomic </a:t>
                </a:r>
                <a:r>
                  <a:rPr lang="fr-CH" dirty="0" err="1"/>
                  <a:t>privacy</a:t>
                </a:r>
                <a:r>
                  <a:rPr lang="fr-CH" dirty="0"/>
                  <a:t> </a:t>
                </a:r>
                <a:r>
                  <a:rPr lang="fr-CH" dirty="0" smtClean="0"/>
                  <a:t>of </a:t>
                </a:r>
                <a:r>
                  <a:rPr lang="fr-CH" dirty="0" err="1"/>
                  <a:t>individual</a:t>
                </a:r>
                <a:r>
                  <a:rPr lang="fr-CH" dirty="0"/>
                  <a:t> </a:t>
                </a:r>
                <a:r>
                  <a:rPr lang="fr-CH" i="1" dirty="0"/>
                  <a:t>j</a:t>
                </a:r>
                <a:r>
                  <a:rPr lang="fr-CH" dirty="0"/>
                  <a:t> </a:t>
                </a:r>
                <a:r>
                  <a:rPr lang="fr-CH" dirty="0" err="1"/>
                  <a:t>at</a:t>
                </a:r>
                <a:r>
                  <a:rPr lang="fr-CH" dirty="0"/>
                  <a:t> SNP </a:t>
                </a:r>
                <a:r>
                  <a:rPr lang="fr-CH" i="1" dirty="0"/>
                  <a:t>k</a:t>
                </a:r>
                <a:endParaRPr lang="fr-CH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805264"/>
                <a:ext cx="4449392" cy="378245"/>
              </a:xfrm>
              <a:prstGeom prst="rect">
                <a:avLst/>
              </a:prstGeom>
              <a:blipFill rotWithShape="1">
                <a:blip r:embed="rId5"/>
                <a:stretch>
                  <a:fillRect t="-1515" b="-21212"/>
                </a:stretch>
              </a:blipFill>
              <a:ln w="2540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79712" y="5373216"/>
                <a:ext cx="4449392" cy="36933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fr-CH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fr-CH" dirty="0" smtClean="0"/>
                  <a:t>: set </a:t>
                </a:r>
                <a:r>
                  <a:rPr lang="fr-CH" dirty="0"/>
                  <a:t>of </a:t>
                </a:r>
                <a:r>
                  <a:rPr lang="fr-CH" dirty="0" err="1" smtClean="0"/>
                  <a:t>SNPs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associated</a:t>
                </a:r>
                <a:r>
                  <a:rPr lang="fr-CH" dirty="0" smtClean="0"/>
                  <a:t> </a:t>
                </a:r>
                <a:r>
                  <a:rPr lang="fr-CH" dirty="0" err="1" smtClean="0"/>
                  <a:t>with</a:t>
                </a:r>
                <a:r>
                  <a:rPr lang="fr-CH" dirty="0" smtClean="0"/>
                  <a:t> </a:t>
                </a:r>
                <a:r>
                  <a:rPr lang="fr-CH" dirty="0" err="1"/>
                  <a:t>disease</a:t>
                </a:r>
                <a:r>
                  <a:rPr lang="fr-CH" dirty="0"/>
                  <a:t> </a:t>
                </a:r>
                <a:r>
                  <a:rPr lang="fr-CH" i="1" dirty="0"/>
                  <a:t>d</a:t>
                </a:r>
                <a:endParaRPr lang="fr-CH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373216"/>
                <a:ext cx="444939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4615" b="-2000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15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367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01028" cy="914400"/>
          </a:xfrm>
        </p:spPr>
        <p:txBody>
          <a:bodyPr/>
          <a:lstStyle/>
          <a:p>
            <a:r>
              <a:rPr lang="fr-CH" dirty="0" smtClean="0"/>
              <a:t>Framework Evaluation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026" y="1556792"/>
            <a:ext cx="8392446" cy="5141138"/>
          </a:xfrm>
        </p:spPr>
        <p:txBody>
          <a:bodyPr/>
          <a:lstStyle/>
          <a:p>
            <a:r>
              <a:rPr lang="fr-CH" dirty="0" smtClean="0"/>
              <a:t>Pedigree </a:t>
            </a:r>
            <a:r>
              <a:rPr lang="fr-CH" dirty="0" err="1" smtClean="0"/>
              <a:t>from</a:t>
            </a:r>
            <a:r>
              <a:rPr lang="fr-CH" dirty="0" smtClean="0"/>
              <a:t> Utah</a:t>
            </a:r>
            <a:endParaRPr lang="fr-CH" dirty="0"/>
          </a:p>
          <a:p>
            <a:pPr lvl="1"/>
            <a:r>
              <a:rPr lang="fr-CH" dirty="0" err="1" smtClean="0"/>
              <a:t>Family</a:t>
            </a:r>
            <a:r>
              <a:rPr lang="fr-CH" dirty="0" smtClean="0"/>
              <a:t> </a:t>
            </a:r>
            <a:r>
              <a:rPr lang="fr-CH" dirty="0" err="1" smtClean="0"/>
              <a:t>containing</a:t>
            </a:r>
            <a:r>
              <a:rPr lang="fr-CH" dirty="0" smtClean="0"/>
              <a:t> 4 </a:t>
            </a:r>
            <a:r>
              <a:rPr lang="fr-CH" dirty="0" err="1" smtClean="0"/>
              <a:t>grandparents</a:t>
            </a:r>
            <a:r>
              <a:rPr lang="fr-CH" dirty="0" smtClean="0"/>
              <a:t>, </a:t>
            </a:r>
            <a:br>
              <a:rPr lang="fr-CH" dirty="0" smtClean="0"/>
            </a:br>
            <a:r>
              <a:rPr lang="fr-CH" dirty="0" smtClean="0"/>
              <a:t>2 parents, and 5 </a:t>
            </a:r>
            <a:r>
              <a:rPr lang="fr-CH" dirty="0" err="1" smtClean="0"/>
              <a:t>children</a:t>
            </a:r>
            <a:endParaRPr lang="fr-CH" dirty="0" smtClean="0"/>
          </a:p>
          <a:p>
            <a:r>
              <a:rPr lang="fr-CH" dirty="0" err="1" smtClean="0"/>
              <a:t>Focusing</a:t>
            </a:r>
            <a:r>
              <a:rPr lang="fr-CH" dirty="0" smtClean="0"/>
              <a:t> on chromosome 1 (</a:t>
            </a:r>
            <a:r>
              <a:rPr lang="fr-CH" dirty="0" err="1" smtClean="0"/>
              <a:t>longest</a:t>
            </a:r>
            <a:r>
              <a:rPr lang="fr-CH" dirty="0" smtClean="0"/>
              <a:t> one)</a:t>
            </a:r>
          </a:p>
          <a:p>
            <a:r>
              <a:rPr lang="fr-CH" dirty="0" err="1" smtClean="0"/>
              <a:t>Relying</a:t>
            </a:r>
            <a:r>
              <a:rPr lang="fr-CH" dirty="0" smtClean="0"/>
              <a:t> on the </a:t>
            </a:r>
            <a:r>
              <a:rPr lang="fr-CH" dirty="0" err="1" smtClean="0"/>
              <a:t>three</a:t>
            </a:r>
            <a:r>
              <a:rPr lang="fr-CH" dirty="0" smtClean="0"/>
              <a:t> </a:t>
            </a:r>
            <a:r>
              <a:rPr lang="fr-CH" dirty="0" err="1" smtClean="0"/>
              <a:t>privacy</a:t>
            </a:r>
            <a:r>
              <a:rPr lang="fr-CH" dirty="0" smtClean="0"/>
              <a:t> </a:t>
            </a:r>
            <a:r>
              <a:rPr lang="fr-CH" dirty="0" err="1" smtClean="0"/>
              <a:t>metrics</a:t>
            </a:r>
            <a:r>
              <a:rPr lang="fr-CH" dirty="0" smtClean="0"/>
              <a:t> to </a:t>
            </a:r>
            <a:r>
              <a:rPr lang="fr-CH" dirty="0" err="1" smtClean="0"/>
              <a:t>quantify</a:t>
            </a:r>
            <a:r>
              <a:rPr lang="fr-CH" dirty="0" smtClean="0"/>
              <a:t> </a:t>
            </a:r>
            <a:r>
              <a:rPr lang="fr-CH" dirty="0" err="1" smtClean="0"/>
              <a:t>genomic</a:t>
            </a:r>
            <a:r>
              <a:rPr lang="fr-CH" dirty="0" smtClean="0"/>
              <a:t> </a:t>
            </a:r>
            <a:r>
              <a:rPr lang="fr-CH" dirty="0" err="1" smtClean="0"/>
              <a:t>privacy</a:t>
            </a:r>
            <a:r>
              <a:rPr lang="fr-CH" dirty="0" smtClean="0"/>
              <a:t> and </a:t>
            </a:r>
            <a:r>
              <a:rPr lang="fr-CH" dirty="0" err="1" smtClean="0"/>
              <a:t>health</a:t>
            </a:r>
            <a:r>
              <a:rPr lang="fr-CH" dirty="0" smtClean="0"/>
              <a:t> </a:t>
            </a:r>
            <a:r>
              <a:rPr lang="fr-CH" dirty="0" err="1" smtClean="0"/>
              <a:t>privacy</a:t>
            </a:r>
            <a:endParaRPr lang="fr-CH" dirty="0" smtClean="0"/>
          </a:p>
          <a:p>
            <a:pPr lvl="1"/>
            <a:r>
              <a:rPr lang="fr-CH" dirty="0" err="1" smtClean="0"/>
              <a:t>Using</a:t>
            </a:r>
            <a:r>
              <a:rPr lang="fr-CH" dirty="0" smtClean="0"/>
              <a:t> the L1 distance to </a:t>
            </a:r>
            <a:r>
              <a:rPr lang="fr-CH" dirty="0" err="1" smtClean="0"/>
              <a:t>measure</a:t>
            </a:r>
            <a:r>
              <a:rPr lang="fr-CH" dirty="0" smtClean="0"/>
              <a:t> the distance </a:t>
            </a:r>
            <a:r>
              <a:rPr lang="fr-CH" dirty="0" err="1" smtClean="0"/>
              <a:t>between</a:t>
            </a:r>
            <a:r>
              <a:rPr lang="fr-CH" dirty="0" smtClean="0"/>
              <a:t> </a:t>
            </a:r>
            <a:r>
              <a:rPr lang="fr-CH" dirty="0" err="1" smtClean="0"/>
              <a:t>two</a:t>
            </a:r>
            <a:r>
              <a:rPr lang="fr-CH" dirty="0" smtClean="0"/>
              <a:t> </a:t>
            </a:r>
            <a:r>
              <a:rPr lang="fr-CH" dirty="0" err="1" smtClean="0"/>
              <a:t>SNPs</a:t>
            </a:r>
            <a:r>
              <a:rPr lang="fr-CH" dirty="0" smtClean="0"/>
              <a:t> in the estimation </a:t>
            </a:r>
            <a:r>
              <a:rPr lang="fr-CH" dirty="0" err="1" smtClean="0"/>
              <a:t>error</a:t>
            </a:r>
            <a:r>
              <a:rPr lang="fr-CH" dirty="0" smtClean="0"/>
              <a:t> </a:t>
            </a:r>
            <a:r>
              <a:rPr lang="fr-CH" dirty="0" err="1" smtClean="0"/>
              <a:t>metric</a:t>
            </a:r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308994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16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64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01028" cy="914400"/>
          </a:xfrm>
        </p:spPr>
        <p:txBody>
          <a:bodyPr/>
          <a:lstStyle/>
          <a:p>
            <a:r>
              <a:rPr lang="fr-CH" dirty="0" smtClean="0"/>
              <a:t>80k </a:t>
            </a:r>
            <a:r>
              <a:rPr lang="fr-CH" dirty="0" err="1" smtClean="0"/>
              <a:t>SNPs</a:t>
            </a:r>
            <a:r>
              <a:rPr lang="fr-CH" dirty="0" smtClean="0"/>
              <a:t>, </a:t>
            </a:r>
            <a:r>
              <a:rPr lang="fr-CH" dirty="0" err="1" smtClean="0"/>
              <a:t>without</a:t>
            </a:r>
            <a:r>
              <a:rPr lang="fr-CH" dirty="0" smtClean="0"/>
              <a:t> LD</a:t>
            </a:r>
            <a:endParaRPr lang="fr-CH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6485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Evolution of the </a:t>
            </a:r>
            <a:r>
              <a:rPr lang="fr-CH" b="1" dirty="0" err="1" smtClean="0"/>
              <a:t>genomic</a:t>
            </a:r>
            <a:r>
              <a:rPr lang="fr-CH" b="1" dirty="0" smtClean="0"/>
              <a:t> </a:t>
            </a:r>
            <a:r>
              <a:rPr lang="fr-CH" b="1" dirty="0" err="1" smtClean="0"/>
              <a:t>privacy</a:t>
            </a:r>
            <a:r>
              <a:rPr lang="fr-CH" b="1" dirty="0" smtClean="0"/>
              <a:t> of </a:t>
            </a:r>
            <a:r>
              <a:rPr lang="fr-CH" b="1" dirty="0" smtClean="0">
                <a:solidFill>
                  <a:srgbClr val="FF0000"/>
                </a:solidFill>
              </a:rPr>
              <a:t>parent </a:t>
            </a:r>
            <a:r>
              <a:rPr lang="fr-CH" b="1" dirty="0" smtClean="0"/>
              <a:t>P5 by </a:t>
            </a:r>
            <a:r>
              <a:rPr lang="fr-CH" b="1" dirty="0" err="1" smtClean="0"/>
              <a:t>gradually</a:t>
            </a:r>
            <a:r>
              <a:rPr lang="fr-CH" b="1" dirty="0" smtClean="0"/>
              <a:t> </a:t>
            </a:r>
            <a:r>
              <a:rPr lang="fr-CH" b="1" dirty="0" err="1" smtClean="0"/>
              <a:t>revealing</a:t>
            </a:r>
            <a:r>
              <a:rPr lang="fr-CH" b="1" dirty="0" smtClean="0"/>
              <a:t> the </a:t>
            </a:r>
            <a:r>
              <a:rPr lang="fr-CH" b="1" dirty="0" err="1" smtClean="0"/>
              <a:t>SNPs</a:t>
            </a:r>
            <a:r>
              <a:rPr lang="fr-CH" b="1" dirty="0" smtClean="0"/>
              <a:t> of </a:t>
            </a:r>
            <a:r>
              <a:rPr lang="fr-CH" b="1" dirty="0" err="1" smtClean="0"/>
              <a:t>other</a:t>
            </a:r>
            <a:r>
              <a:rPr lang="fr-CH" b="1" dirty="0" smtClean="0"/>
              <a:t> </a:t>
            </a:r>
            <a:r>
              <a:rPr lang="fr-CH" b="1" dirty="0" err="1" smtClean="0"/>
              <a:t>family</a:t>
            </a:r>
            <a:r>
              <a:rPr lang="fr-CH" b="1" dirty="0" smtClean="0"/>
              <a:t> </a:t>
            </a:r>
            <a:r>
              <a:rPr lang="fr-CH" b="1" dirty="0" err="1" smtClean="0"/>
              <a:t>members</a:t>
            </a:r>
            <a:r>
              <a:rPr lang="fr-CH" b="1" dirty="0" smtClean="0"/>
              <a:t> (</a:t>
            </a:r>
            <a:r>
              <a:rPr lang="fr-CH" b="1" dirty="0" err="1" smtClean="0"/>
              <a:t>starting</a:t>
            </a:r>
            <a:r>
              <a:rPr lang="fr-CH" b="1" dirty="0" smtClean="0"/>
              <a:t> </a:t>
            </a:r>
            <a:r>
              <a:rPr lang="fr-CH" b="1" dirty="0" err="1" smtClean="0"/>
              <a:t>with</a:t>
            </a:r>
            <a:r>
              <a:rPr lang="fr-CH" b="1" dirty="0" smtClean="0"/>
              <a:t> the </a:t>
            </a:r>
            <a:r>
              <a:rPr lang="fr-CH" b="1" dirty="0" err="1" smtClean="0"/>
              <a:t>most</a:t>
            </a:r>
            <a:r>
              <a:rPr lang="fr-CH" b="1" dirty="0" smtClean="0"/>
              <a:t> distant </a:t>
            </a:r>
            <a:r>
              <a:rPr lang="fr-CH" b="1" dirty="0" err="1" smtClean="0"/>
              <a:t>family</a:t>
            </a:r>
            <a:r>
              <a:rPr lang="fr-CH" b="1" dirty="0" smtClean="0"/>
              <a:t> </a:t>
            </a:r>
            <a:r>
              <a:rPr lang="fr-CH" b="1" dirty="0" err="1" smtClean="0"/>
              <a:t>members</a:t>
            </a:r>
            <a:r>
              <a:rPr lang="fr-CH" b="1" dirty="0" smtClean="0"/>
              <a:t>) </a:t>
            </a:r>
            <a:endParaRPr lang="fr-CH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32856"/>
            <a:ext cx="2234295" cy="197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7092280" y="2780927"/>
            <a:ext cx="360040" cy="3655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93920"/>
            <a:ext cx="5760640" cy="473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17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70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01028" cy="914400"/>
          </a:xfrm>
        </p:spPr>
        <p:txBody>
          <a:bodyPr/>
          <a:lstStyle/>
          <a:p>
            <a:r>
              <a:rPr lang="fr-CH" dirty="0" smtClean="0"/>
              <a:t>100 </a:t>
            </a:r>
            <a:r>
              <a:rPr lang="fr-CH" dirty="0" err="1" smtClean="0"/>
              <a:t>SNPs</a:t>
            </a:r>
            <a:r>
              <a:rPr lang="fr-CH" dirty="0"/>
              <a:t> in the </a:t>
            </a:r>
            <a:r>
              <a:rPr lang="fr-CH" dirty="0" err="1"/>
              <a:t>same</a:t>
            </a:r>
            <a:r>
              <a:rPr lang="fr-CH" dirty="0"/>
              <a:t> </a:t>
            </a:r>
            <a:r>
              <a:rPr lang="fr-CH" dirty="0" err="1"/>
              <a:t>region</a:t>
            </a:r>
            <a:r>
              <a:rPr lang="fr-CH" dirty="0"/>
              <a:t>, </a:t>
            </a:r>
            <a:r>
              <a:rPr lang="fr-CH" dirty="0" err="1" smtClean="0"/>
              <a:t>with</a:t>
            </a:r>
            <a:r>
              <a:rPr lang="fr-CH" dirty="0" smtClean="0"/>
              <a:t> LD</a:t>
            </a:r>
            <a:endParaRPr lang="fr-CH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648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Evolution of the global </a:t>
            </a:r>
            <a:r>
              <a:rPr lang="fr-CH" b="1" dirty="0" err="1"/>
              <a:t>genomic</a:t>
            </a:r>
            <a:r>
              <a:rPr lang="fr-CH" b="1" dirty="0"/>
              <a:t> </a:t>
            </a:r>
            <a:r>
              <a:rPr lang="fr-CH" b="1" dirty="0" err="1"/>
              <a:t>privacy</a:t>
            </a:r>
            <a:r>
              <a:rPr lang="fr-CH" b="1" dirty="0"/>
              <a:t> for the </a:t>
            </a:r>
            <a:r>
              <a:rPr lang="fr-CH" b="1" dirty="0" err="1">
                <a:solidFill>
                  <a:srgbClr val="FF0000"/>
                </a:solidFill>
              </a:rPr>
              <a:t>whole</a:t>
            </a:r>
            <a:r>
              <a:rPr lang="fr-CH" b="1" dirty="0">
                <a:solidFill>
                  <a:srgbClr val="FF0000"/>
                </a:solidFill>
              </a:rPr>
              <a:t> </a:t>
            </a:r>
            <a:r>
              <a:rPr lang="fr-CH" b="1" dirty="0" err="1">
                <a:solidFill>
                  <a:srgbClr val="FF0000"/>
                </a:solidFill>
              </a:rPr>
              <a:t>family</a:t>
            </a:r>
            <a:r>
              <a:rPr lang="fr-CH" b="1" dirty="0">
                <a:solidFill>
                  <a:srgbClr val="FF0000"/>
                </a:solidFill>
              </a:rPr>
              <a:t> </a:t>
            </a:r>
            <a:r>
              <a:rPr lang="fr-CH" b="1" dirty="0"/>
              <a:t>by </a:t>
            </a:r>
            <a:r>
              <a:rPr lang="fr-CH" b="1" dirty="0" err="1"/>
              <a:t>gradually</a:t>
            </a:r>
            <a:r>
              <a:rPr lang="fr-CH" b="1" dirty="0"/>
              <a:t> </a:t>
            </a:r>
            <a:r>
              <a:rPr lang="fr-CH" b="1" dirty="0" err="1"/>
              <a:t>revealing</a:t>
            </a:r>
            <a:r>
              <a:rPr lang="fr-CH" b="1" dirty="0"/>
              <a:t> 10% of the </a:t>
            </a:r>
            <a:r>
              <a:rPr lang="fr-CH" b="1" dirty="0" err="1"/>
              <a:t>SNPs</a:t>
            </a:r>
            <a:r>
              <a:rPr lang="fr-CH" b="1" dirty="0"/>
              <a:t> (</a:t>
            </a:r>
            <a:r>
              <a:rPr lang="fr-CH" b="1" dirty="0" err="1"/>
              <a:t>that</a:t>
            </a:r>
            <a:r>
              <a:rPr lang="fr-CH" b="1" dirty="0"/>
              <a:t> are </a:t>
            </a:r>
            <a:r>
              <a:rPr lang="fr-CH" b="1" dirty="0" err="1"/>
              <a:t>randomly</a:t>
            </a:r>
            <a:r>
              <a:rPr lang="fr-CH" b="1" dirty="0"/>
              <a:t> </a:t>
            </a:r>
            <a:r>
              <a:rPr lang="fr-CH" b="1" dirty="0" err="1"/>
              <a:t>selected</a:t>
            </a:r>
            <a:r>
              <a:rPr lang="fr-CH" b="1" dirty="0"/>
              <a:t> </a:t>
            </a:r>
            <a:r>
              <a:rPr lang="fr-CH" b="1" dirty="0" err="1"/>
              <a:t>at</a:t>
            </a:r>
            <a:r>
              <a:rPr lang="fr-CH" b="1" dirty="0"/>
              <a:t> </a:t>
            </a:r>
            <a:r>
              <a:rPr lang="fr-CH" b="1" dirty="0" err="1"/>
              <a:t>each</a:t>
            </a:r>
            <a:r>
              <a:rPr lang="fr-CH" b="1" dirty="0"/>
              <a:t> </a:t>
            </a:r>
            <a:r>
              <a:rPr lang="fr-CH" b="1" dirty="0" err="1"/>
              <a:t>step</a:t>
            </a:r>
            <a:r>
              <a:rPr lang="fr-CH" b="1" dirty="0" smtClean="0"/>
              <a:t>)</a:t>
            </a:r>
            <a:endParaRPr lang="fr-CH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193" y="2132856"/>
            <a:ext cx="2234295" cy="197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7676"/>
            <a:ext cx="5472608" cy="477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6516726" y="1870359"/>
            <a:ext cx="2627274" cy="24104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18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85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88" y="3933056"/>
            <a:ext cx="4644008" cy="258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01028" cy="914400"/>
          </a:xfrm>
        </p:spPr>
        <p:txBody>
          <a:bodyPr/>
          <a:lstStyle/>
          <a:p>
            <a:r>
              <a:rPr lang="fr-CH" dirty="0" smtClean="0"/>
              <a:t>Real </a:t>
            </a:r>
            <a:r>
              <a:rPr lang="fr-CH" dirty="0" err="1" smtClean="0"/>
              <a:t>Attack</a:t>
            </a:r>
            <a:r>
              <a:rPr lang="fr-CH" dirty="0" smtClean="0"/>
              <a:t> </a:t>
            </a:r>
            <a:r>
              <a:rPr lang="fr-CH" dirty="0" err="1" smtClean="0"/>
              <a:t>Example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24165"/>
            <a:ext cx="8748464" cy="5409767"/>
          </a:xfrm>
        </p:spPr>
        <p:txBody>
          <a:bodyPr>
            <a:normAutofit/>
          </a:bodyPr>
          <a:lstStyle/>
          <a:p>
            <a:r>
              <a:rPr lang="fr-CH" dirty="0" err="1" smtClean="0"/>
              <a:t>Linking</a:t>
            </a:r>
            <a:r>
              <a:rPr lang="fr-CH" dirty="0" smtClean="0"/>
              <a:t> </a:t>
            </a:r>
            <a:r>
              <a:rPr lang="fr-CH" dirty="0" err="1" smtClean="0">
                <a:solidFill>
                  <a:srgbClr val="FF0000"/>
                </a:solidFill>
              </a:rPr>
              <a:t>OpenSNP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smtClean="0"/>
              <a:t>and </a:t>
            </a:r>
            <a:r>
              <a:rPr lang="fr-CH" dirty="0" smtClean="0">
                <a:solidFill>
                  <a:srgbClr val="FF0000"/>
                </a:solidFill>
              </a:rPr>
              <a:t>Facebook </a:t>
            </a:r>
            <a:r>
              <a:rPr lang="fr-CH" dirty="0" err="1" smtClean="0"/>
              <a:t>with</a:t>
            </a:r>
            <a:r>
              <a:rPr lang="fr-CH" dirty="0" smtClean="0"/>
              <a:t> user </a:t>
            </a:r>
            <a:r>
              <a:rPr lang="fr-CH" dirty="0" err="1" smtClean="0"/>
              <a:t>names</a:t>
            </a:r>
            <a:endParaRPr lang="fr-CH" dirty="0" smtClean="0"/>
          </a:p>
          <a:p>
            <a:pPr lvl="1"/>
            <a:r>
              <a:rPr lang="fr-CH" dirty="0" smtClean="0"/>
              <a:t>6 </a:t>
            </a:r>
            <a:r>
              <a:rPr lang="fr-CH" dirty="0" err="1" smtClean="0"/>
              <a:t>individuals</a:t>
            </a:r>
            <a:r>
              <a:rPr lang="fr-CH" dirty="0" smtClean="0"/>
              <a:t> sharing </a:t>
            </a:r>
            <a:r>
              <a:rPr lang="fr-CH" dirty="0" err="1" smtClean="0"/>
              <a:t>their</a:t>
            </a:r>
            <a:r>
              <a:rPr lang="fr-CH" dirty="0" smtClean="0"/>
              <a:t> </a:t>
            </a:r>
            <a:r>
              <a:rPr lang="fr-CH" dirty="0" err="1" smtClean="0"/>
              <a:t>SNPs</a:t>
            </a:r>
            <a:r>
              <a:rPr lang="fr-CH" dirty="0" smtClean="0"/>
              <a:t> on </a:t>
            </a:r>
            <a:r>
              <a:rPr lang="fr-CH" dirty="0" err="1" smtClean="0"/>
              <a:t>OpenSNP</a:t>
            </a:r>
            <a:r>
              <a:rPr lang="fr-CH" dirty="0" smtClean="0"/>
              <a:t> </a:t>
            </a:r>
            <a:r>
              <a:rPr lang="fr-CH" dirty="0" err="1" smtClean="0"/>
              <a:t>found</a:t>
            </a:r>
            <a:r>
              <a:rPr lang="fr-CH" dirty="0" smtClean="0"/>
              <a:t> on Facebook, </a:t>
            </a:r>
            <a:r>
              <a:rPr lang="fr-CH" dirty="0" err="1" smtClean="0"/>
              <a:t>who</a:t>
            </a:r>
            <a:r>
              <a:rPr lang="fr-CH" dirty="0" smtClean="0"/>
              <a:t>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publicly</a:t>
            </a:r>
            <a:r>
              <a:rPr lang="fr-CH" dirty="0" smtClean="0"/>
              <a:t> </a:t>
            </a:r>
            <a:r>
              <a:rPr lang="fr-CH" dirty="0" err="1" smtClean="0"/>
              <a:t>reveal</a:t>
            </a:r>
            <a:r>
              <a:rPr lang="fr-CH" dirty="0" smtClean="0"/>
              <a:t> (</a:t>
            </a:r>
            <a:r>
              <a:rPr lang="fr-CH" dirty="0" err="1" smtClean="0"/>
              <a:t>some</a:t>
            </a:r>
            <a:r>
              <a:rPr lang="fr-CH" dirty="0" smtClean="0"/>
              <a:t> of) </a:t>
            </a:r>
            <a:r>
              <a:rPr lang="fr-CH" dirty="0" err="1" smtClean="0"/>
              <a:t>their</a:t>
            </a:r>
            <a:r>
              <a:rPr lang="fr-CH" dirty="0" smtClean="0"/>
              <a:t> </a:t>
            </a:r>
            <a:r>
              <a:rPr lang="fr-CH" dirty="0" smtClean="0">
                <a:solidFill>
                  <a:srgbClr val="FF0000"/>
                </a:solidFill>
              </a:rPr>
              <a:t>relatives</a:t>
            </a:r>
          </a:p>
          <a:p>
            <a:pPr lvl="1"/>
            <a:r>
              <a:rPr lang="fr-CH" dirty="0" smtClean="0"/>
              <a:t>29 </a:t>
            </a:r>
            <a:r>
              <a:rPr lang="fr-CH" dirty="0" err="1" smtClean="0"/>
              <a:t>individuals</a:t>
            </a:r>
            <a:r>
              <a:rPr lang="fr-CH" dirty="0" smtClean="0"/>
              <a:t> in 6 </a:t>
            </a:r>
            <a:r>
              <a:rPr lang="fr-CH" dirty="0" err="1" smtClean="0"/>
              <a:t>different</a:t>
            </a:r>
            <a:r>
              <a:rPr lang="fr-CH" dirty="0" smtClean="0"/>
              <a:t> </a:t>
            </a:r>
            <a:r>
              <a:rPr lang="fr-CH" dirty="0" err="1" smtClean="0"/>
              <a:t>families</a:t>
            </a:r>
            <a:r>
              <a:rPr lang="fr-CH" dirty="0" smtClean="0"/>
              <a:t> </a:t>
            </a:r>
          </a:p>
          <a:p>
            <a:pPr lvl="2"/>
            <a:r>
              <a:rPr lang="fr-CH" dirty="0" err="1" smtClean="0"/>
              <a:t>With</a:t>
            </a:r>
            <a:r>
              <a:rPr lang="fr-CH" dirty="0" smtClean="0"/>
              <a:t> one </a:t>
            </a:r>
            <a:r>
              <a:rPr lang="fr-CH" dirty="0" err="1" smtClean="0"/>
              <a:t>member</a:t>
            </a:r>
            <a:r>
              <a:rPr lang="fr-CH" dirty="0" smtClean="0"/>
              <a:t> </a:t>
            </a:r>
            <a:r>
              <a:rPr lang="fr-CH" dirty="0" err="1" smtClean="0"/>
              <a:t>revealing</a:t>
            </a:r>
            <a:r>
              <a:rPr lang="fr-CH" dirty="0" smtClean="0"/>
              <a:t> </a:t>
            </a:r>
            <a:r>
              <a:rPr lang="fr-CH" dirty="0" err="1" smtClean="0"/>
              <a:t>his</a:t>
            </a:r>
            <a:r>
              <a:rPr lang="fr-CH" dirty="0" smtClean="0"/>
              <a:t>/</a:t>
            </a:r>
            <a:r>
              <a:rPr lang="fr-CH" dirty="0" err="1" smtClean="0"/>
              <a:t>her</a:t>
            </a:r>
            <a:r>
              <a:rPr lang="fr-CH" dirty="0" smtClean="0"/>
              <a:t> SNP in </a:t>
            </a:r>
            <a:r>
              <a:rPr lang="fr-CH" dirty="0" err="1" smtClean="0"/>
              <a:t>each</a:t>
            </a:r>
            <a:r>
              <a:rPr lang="fr-CH" dirty="0" smtClean="0"/>
              <a:t> </a:t>
            </a:r>
            <a:r>
              <a:rPr lang="fr-CH" dirty="0" err="1" smtClean="0"/>
              <a:t>family</a:t>
            </a:r>
            <a:endParaRPr lang="fr-CH" dirty="0" smtClean="0"/>
          </a:p>
          <a:p>
            <a:r>
              <a:rPr lang="fr-CH" dirty="0" err="1" smtClean="0">
                <a:solidFill>
                  <a:srgbClr val="FF0000"/>
                </a:solidFill>
              </a:rPr>
              <a:t>Health</a:t>
            </a:r>
            <a:r>
              <a:rPr lang="fr-CH" dirty="0" err="1">
                <a:solidFill>
                  <a:srgbClr val="FF0000"/>
                </a:solidFill>
              </a:rPr>
              <a:t>-</a:t>
            </a:r>
            <a:r>
              <a:rPr lang="fr-CH" dirty="0" err="1" smtClean="0">
                <a:solidFill>
                  <a:srgbClr val="FF0000"/>
                </a:solidFill>
              </a:rPr>
              <a:t>privacy</a:t>
            </a:r>
            <a:r>
              <a:rPr lang="fr-CH" dirty="0" smtClean="0"/>
              <a:t> </a:t>
            </a:r>
            <a:r>
              <a:rPr lang="fr-CH" dirty="0" err="1" smtClean="0"/>
              <a:t>evaluation</a:t>
            </a:r>
            <a:r>
              <a:rPr lang="fr-CH" dirty="0" smtClean="0"/>
              <a:t> for </a:t>
            </a:r>
            <a:r>
              <a:rPr lang="fr-CH" dirty="0" err="1" smtClean="0"/>
              <a:t>two</a:t>
            </a:r>
            <a:r>
              <a:rPr lang="fr-CH" dirty="0" smtClean="0"/>
              <a:t> </a:t>
            </a:r>
            <a:r>
              <a:rPr lang="fr-CH" dirty="0" err="1" smtClean="0"/>
              <a:t>families</a:t>
            </a:r>
            <a:endParaRPr lang="fr-CH" dirty="0" smtClean="0"/>
          </a:p>
          <a:p>
            <a:pPr lvl="1"/>
            <a:r>
              <a:rPr lang="fr-CH" dirty="0" err="1" smtClean="0"/>
              <a:t>Focusing</a:t>
            </a:r>
            <a:r>
              <a:rPr lang="fr-CH" dirty="0" smtClean="0"/>
              <a:t> on </a:t>
            </a:r>
            <a:r>
              <a:rPr lang="fr-CH" dirty="0" err="1" smtClean="0"/>
              <a:t>SNPs</a:t>
            </a:r>
            <a:r>
              <a:rPr lang="fr-CH" dirty="0" smtClean="0"/>
              <a:t> relevant</a:t>
            </a:r>
            <a:br>
              <a:rPr lang="fr-CH" dirty="0" smtClean="0"/>
            </a:br>
            <a:r>
              <a:rPr lang="fr-CH" dirty="0" smtClean="0"/>
              <a:t>for </a:t>
            </a:r>
            <a:r>
              <a:rPr lang="fr-CH" dirty="0" err="1" smtClean="0">
                <a:solidFill>
                  <a:srgbClr val="FF0000"/>
                </a:solidFill>
              </a:rPr>
              <a:t>Alzheimer</a:t>
            </a:r>
            <a:r>
              <a:rPr lang="fr-CH" dirty="0" err="1" smtClean="0"/>
              <a:t>’s</a:t>
            </a:r>
            <a:r>
              <a:rPr lang="fr-CH" dirty="0" smtClean="0"/>
              <a:t> </a:t>
            </a:r>
            <a:r>
              <a:rPr lang="fr-CH" dirty="0" err="1" smtClean="0"/>
              <a:t>disease</a:t>
            </a:r>
            <a:endParaRPr lang="fr-CH" dirty="0"/>
          </a:p>
          <a:p>
            <a:pPr lvl="2"/>
            <a:r>
              <a:rPr lang="fr-CH" dirty="0" smtClean="0"/>
              <a:t>2 </a:t>
            </a:r>
            <a:r>
              <a:rPr lang="fr-CH" dirty="0" err="1" smtClean="0"/>
              <a:t>SNPs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are </a:t>
            </a:r>
            <a:r>
              <a:rPr lang="fr-CH" dirty="0" err="1" smtClean="0"/>
              <a:t>equally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 </a:t>
            </a:r>
            <a:r>
              <a:rPr lang="fr-CH" dirty="0" err="1" smtClean="0"/>
              <a:t>contributing</a:t>
            </a:r>
            <a:r>
              <a:rPr lang="fr-CH" dirty="0" smtClean="0"/>
              <a:t> to the </a:t>
            </a:r>
            <a:br>
              <a:rPr lang="fr-CH" dirty="0" smtClean="0"/>
            </a:br>
            <a:r>
              <a:rPr lang="fr-CH" dirty="0" err="1" smtClean="0"/>
              <a:t>disease</a:t>
            </a:r>
            <a:r>
              <a:rPr lang="fr-CH" dirty="0" smtClean="0"/>
              <a:t> </a:t>
            </a:r>
            <a:r>
              <a:rPr lang="fr-CH" dirty="0" err="1" smtClean="0"/>
              <a:t>predisposition</a:t>
            </a:r>
            <a:endParaRPr lang="fr-CH" dirty="0" smtClean="0"/>
          </a:p>
          <a:p>
            <a:pPr lvl="2"/>
            <a:r>
              <a:rPr lang="fr-CH" dirty="0" smtClean="0"/>
              <a:t>1 </a:t>
            </a:r>
            <a:r>
              <a:rPr lang="fr-CH" dirty="0" err="1" smtClean="0"/>
              <a:t>person</a:t>
            </a:r>
            <a:r>
              <a:rPr lang="fr-CH" dirty="0" smtClean="0"/>
              <a:t>/</a:t>
            </a:r>
            <a:r>
              <a:rPr lang="fr-CH" dirty="0" err="1" smtClean="0"/>
              <a:t>family</a:t>
            </a:r>
            <a:r>
              <a:rPr lang="fr-CH" dirty="0" smtClean="0"/>
              <a:t> </a:t>
            </a:r>
            <a:r>
              <a:rPr lang="fr-CH" dirty="0" err="1" smtClean="0"/>
              <a:t>revealing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these</a:t>
            </a:r>
            <a:r>
              <a:rPr lang="fr-CH" dirty="0" smtClean="0"/>
              <a:t> 2 </a:t>
            </a:r>
            <a:r>
              <a:rPr lang="fr-CH" dirty="0" err="1" smtClean="0"/>
              <a:t>SNPs</a:t>
            </a:r>
            <a:endParaRPr lang="fr-CH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19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49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01028" cy="914400"/>
          </a:xfrm>
        </p:spPr>
        <p:txBody>
          <a:bodyPr/>
          <a:lstStyle/>
          <a:p>
            <a:r>
              <a:rPr lang="fr-CH" dirty="0" smtClean="0"/>
              <a:t>(</a:t>
            </a:r>
            <a:r>
              <a:rPr lang="fr-CH" dirty="0" err="1" smtClean="0"/>
              <a:t>Human</a:t>
            </a:r>
            <a:r>
              <a:rPr lang="fr-CH" dirty="0" smtClean="0"/>
              <a:t>) System Security</a:t>
            </a:r>
            <a:endParaRPr lang="fr-CH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996214"/>
              </p:ext>
            </p:extLst>
          </p:nvPr>
        </p:nvGraphicFramePr>
        <p:xfrm>
          <a:off x="764149" y="2348880"/>
          <a:ext cx="23762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851130"/>
              </p:ext>
            </p:extLst>
          </p:nvPr>
        </p:nvGraphicFramePr>
        <p:xfrm>
          <a:off x="4750632" y="2348880"/>
          <a:ext cx="23762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071366"/>
              </p:ext>
            </p:extLst>
          </p:nvPr>
        </p:nvGraphicFramePr>
        <p:xfrm>
          <a:off x="2590478" y="4005064"/>
          <a:ext cx="23762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127357"/>
              </p:ext>
            </p:extLst>
          </p:nvPr>
        </p:nvGraphicFramePr>
        <p:xfrm>
          <a:off x="2593439" y="3645024"/>
          <a:ext cx="23762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</a:t>
            </a:fld>
            <a:endParaRPr kumimoji="0" lang="en-US" sz="1200">
              <a:solidFill>
                <a:schemeClr val="tx2"/>
              </a:solidFill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432633"/>
              </p:ext>
            </p:extLst>
          </p:nvPr>
        </p:nvGraphicFramePr>
        <p:xfrm>
          <a:off x="755576" y="2348880"/>
          <a:ext cx="23762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023458"/>
              </p:ext>
            </p:extLst>
          </p:nvPr>
        </p:nvGraphicFramePr>
        <p:xfrm>
          <a:off x="4757272" y="2348880"/>
          <a:ext cx="23762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>
            <a:off x="5018168" y="3573016"/>
            <a:ext cx="267453" cy="864096"/>
          </a:xfrm>
          <a:prstGeom prst="rightBrace">
            <a:avLst>
              <a:gd name="adj1" fmla="val 35052"/>
              <a:gd name="adj2" fmla="val 5123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287229"/>
              </p:ext>
            </p:extLst>
          </p:nvPr>
        </p:nvGraphicFramePr>
        <p:xfrm>
          <a:off x="5429640" y="3850248"/>
          <a:ext cx="23762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"/>
                <a:gridCol w="240024"/>
                <a:gridCol w="288034"/>
                <a:gridCol w="264029"/>
                <a:gridCol w="264029"/>
                <a:gridCol w="264029"/>
                <a:gridCol w="264029"/>
                <a:gridCol w="264029"/>
                <a:gridCol w="264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11760" y="5427221"/>
            <a:ext cx="468052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-&gt; </a:t>
            </a:r>
            <a:r>
              <a:rPr lang="fr-C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</a:t>
            </a:r>
            <a:r>
              <a:rPr lang="fr-C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</a:t>
            </a:r>
            <a:r>
              <a:rPr lang="fr-C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fr-C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</a:t>
            </a:r>
            <a:r>
              <a:rPr lang="fr-C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</a:t>
            </a:r>
            <a:r>
              <a:rPr lang="fr-CH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ternary</a:t>
            </a:r>
            <a:r>
              <a:rPr lang="fr-C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values!</a:t>
            </a:r>
            <a:endParaRPr lang="fr-C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57629" y="4221088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The </a:t>
            </a:r>
            <a:r>
              <a:rPr lang="fr-CH" sz="1600" dirty="0" err="1" smtClean="0"/>
              <a:t>human</a:t>
            </a:r>
            <a:r>
              <a:rPr lang="fr-CH" sz="1600" dirty="0" smtClean="0"/>
              <a:t> </a:t>
            </a:r>
            <a:r>
              <a:rPr lang="fr-CH" sz="1600" dirty="0" err="1" smtClean="0"/>
              <a:t>genome</a:t>
            </a:r>
            <a:r>
              <a:rPr lang="fr-CH" sz="1600" dirty="0" smtClean="0"/>
              <a:t> </a:t>
            </a:r>
            <a:r>
              <a:rPr lang="fr-CH" sz="1600" dirty="0" err="1" smtClean="0"/>
              <a:t>can</a:t>
            </a:r>
            <a:r>
              <a:rPr lang="fr-CH" sz="1600" dirty="0" smtClean="0"/>
              <a:t> </a:t>
            </a:r>
            <a:r>
              <a:rPr lang="fr-CH" sz="1600" dirty="0" err="1" smtClean="0"/>
              <a:t>be</a:t>
            </a:r>
            <a:r>
              <a:rPr lang="fr-CH" sz="1600" dirty="0" smtClean="0"/>
              <a:t> </a:t>
            </a:r>
            <a:r>
              <a:rPr lang="fr-CH" sz="1600" dirty="0" err="1" smtClean="0"/>
              <a:t>represented</a:t>
            </a:r>
            <a:r>
              <a:rPr lang="fr-CH" sz="1600" dirty="0" smtClean="0"/>
              <a:t> as a </a:t>
            </a:r>
            <a:r>
              <a:rPr lang="fr-CH" sz="1600" dirty="0" err="1" smtClean="0"/>
              <a:t>sequence</a:t>
            </a:r>
            <a:r>
              <a:rPr lang="fr-CH" sz="1600" dirty="0" smtClean="0"/>
              <a:t> of </a:t>
            </a:r>
            <a:r>
              <a:rPr lang="fr-CH" sz="1600" b="1" dirty="0" err="1" smtClean="0"/>
              <a:t>ternary</a:t>
            </a:r>
            <a:r>
              <a:rPr lang="fr-CH" sz="1600" dirty="0" smtClean="0"/>
              <a:t> values (</a:t>
            </a:r>
            <a:r>
              <a:rPr lang="fr-CH" sz="1600" dirty="0" err="1" smtClean="0"/>
              <a:t>called</a:t>
            </a:r>
            <a:r>
              <a:rPr lang="fr-CH" sz="1600" dirty="0" smtClean="0"/>
              <a:t> SNP/SNV)</a:t>
            </a:r>
            <a:endParaRPr lang="fr-CH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126876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/>
              <a:t>How </a:t>
            </a:r>
            <a:r>
              <a:rPr lang="fr-CH" sz="2400" b="1" dirty="0" err="1" smtClean="0"/>
              <a:t>is</a:t>
            </a:r>
            <a:r>
              <a:rPr lang="fr-CH" sz="2400" b="1" dirty="0" smtClean="0"/>
              <a:t> a </a:t>
            </a:r>
            <a:r>
              <a:rPr lang="fr-CH" sz="2400" b="1" dirty="0" err="1" smtClean="0"/>
              <a:t>human</a:t>
            </a:r>
            <a:r>
              <a:rPr lang="fr-CH" sz="2400" b="1" dirty="0" smtClean="0"/>
              <a:t> system </a:t>
            </a:r>
            <a:r>
              <a:rPr lang="fr-CH" sz="2400" b="1" dirty="0" err="1" smtClean="0"/>
              <a:t>encoded</a:t>
            </a:r>
            <a:r>
              <a:rPr lang="fr-CH" sz="2400" b="1" dirty="0" smtClean="0"/>
              <a:t>?</a:t>
            </a:r>
            <a:endParaRPr lang="fr-CH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55576" y="19168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Programmer 1</a:t>
            </a:r>
            <a:endParaRPr lang="fr-CH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716016" y="19060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Programmer 2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3414418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19931 0.2460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1229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23663 0.1935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0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37" grpId="0"/>
      <p:bldP spid="38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01028" cy="914400"/>
          </a:xfrm>
        </p:spPr>
        <p:txBody>
          <a:bodyPr/>
          <a:lstStyle/>
          <a:p>
            <a:r>
              <a:rPr lang="fr-CH" dirty="0" err="1" smtClean="0"/>
              <a:t>Summary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382930"/>
          </a:xfrm>
        </p:spPr>
        <p:txBody>
          <a:bodyPr>
            <a:normAutofit/>
          </a:bodyPr>
          <a:lstStyle/>
          <a:p>
            <a:r>
              <a:rPr lang="fr-CH" dirty="0" smtClean="0"/>
              <a:t>Framework to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quantify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kin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genomic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privacy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/>
              <a:t>given</a:t>
            </a:r>
            <a:r>
              <a:rPr lang="fr-CH" dirty="0" smtClean="0"/>
              <a:t> </a:t>
            </a:r>
            <a:r>
              <a:rPr lang="fr-CH" dirty="0" err="1" smtClean="0"/>
              <a:t>actual</a:t>
            </a:r>
            <a:r>
              <a:rPr lang="fr-CH" dirty="0"/>
              <a:t> </a:t>
            </a:r>
            <a:r>
              <a:rPr lang="fr-CH" dirty="0" smtClean="0"/>
              <a:t>observation and </a:t>
            </a:r>
            <a:r>
              <a:rPr lang="fr-CH" dirty="0"/>
              <a:t>background </a:t>
            </a:r>
            <a:r>
              <a:rPr lang="fr-CH" dirty="0" err="1" smtClean="0"/>
              <a:t>knowledge</a:t>
            </a:r>
            <a:endParaRPr lang="fr-CH" dirty="0" smtClean="0"/>
          </a:p>
          <a:p>
            <a:r>
              <a:rPr lang="fr-CH" dirty="0" smtClean="0">
                <a:solidFill>
                  <a:srgbClr val="FF0000"/>
                </a:solidFill>
              </a:rPr>
              <a:t>Trade-off </a:t>
            </a:r>
            <a:r>
              <a:rPr lang="fr-CH" dirty="0" err="1" smtClean="0"/>
              <a:t>between</a:t>
            </a:r>
            <a:r>
              <a:rPr lang="fr-CH" dirty="0" smtClean="0"/>
              <a:t> time </a:t>
            </a:r>
            <a:r>
              <a:rPr lang="fr-CH" dirty="0" err="1" smtClean="0"/>
              <a:t>efficiency</a:t>
            </a:r>
            <a:r>
              <a:rPr lang="fr-CH" dirty="0" smtClean="0"/>
              <a:t> and </a:t>
            </a:r>
            <a:r>
              <a:rPr lang="fr-CH" dirty="0" err="1" smtClean="0"/>
              <a:t>attack</a:t>
            </a:r>
            <a:r>
              <a:rPr lang="fr-CH" dirty="0" smtClean="0"/>
              <a:t> power</a:t>
            </a:r>
          </a:p>
          <a:p>
            <a:pPr lvl="1"/>
            <a:r>
              <a:rPr lang="fr-CH" dirty="0" smtClean="0"/>
              <a:t>If the </a:t>
            </a:r>
            <a:r>
              <a:rPr lang="fr-CH" dirty="0" err="1" smtClean="0">
                <a:solidFill>
                  <a:srgbClr val="FF0000"/>
                </a:solidFill>
              </a:rPr>
              <a:t>attacker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interested</a:t>
            </a:r>
            <a:r>
              <a:rPr lang="fr-CH" dirty="0" smtClean="0"/>
              <a:t> </a:t>
            </a:r>
            <a:r>
              <a:rPr lang="fr-CH" dirty="0" err="1" smtClean="0"/>
              <a:t>only</a:t>
            </a:r>
            <a:r>
              <a:rPr lang="fr-CH" dirty="0" smtClean="0"/>
              <a:t> in a </a:t>
            </a:r>
            <a:r>
              <a:rPr lang="fr-CH" dirty="0" err="1" smtClean="0"/>
              <a:t>subset</a:t>
            </a:r>
            <a:r>
              <a:rPr lang="fr-CH" dirty="0" smtClean="0"/>
              <a:t> of </a:t>
            </a:r>
            <a:r>
              <a:rPr lang="fr-CH" dirty="0" err="1" smtClean="0"/>
              <a:t>targeted</a:t>
            </a:r>
            <a:r>
              <a:rPr lang="fr-CH" dirty="0" smtClean="0"/>
              <a:t> </a:t>
            </a:r>
            <a:r>
              <a:rPr lang="fr-CH" dirty="0" err="1" smtClean="0"/>
              <a:t>SNPs</a:t>
            </a:r>
            <a:r>
              <a:rPr lang="fr-CH" dirty="0" smtClean="0"/>
              <a:t> or if </a:t>
            </a:r>
            <a:r>
              <a:rPr lang="fr-CH" dirty="0" err="1" smtClean="0"/>
              <a:t>he</a:t>
            </a:r>
            <a:r>
              <a:rPr lang="fr-CH" dirty="0" smtClean="0"/>
              <a:t> </a:t>
            </a:r>
            <a:r>
              <a:rPr lang="fr-CH" dirty="0" err="1" smtClean="0"/>
              <a:t>cannot</a:t>
            </a:r>
            <a:r>
              <a:rPr lang="fr-CH" dirty="0" smtClean="0"/>
              <a:t> observe the full set of </a:t>
            </a:r>
            <a:r>
              <a:rPr lang="fr-CH" dirty="0" err="1" smtClean="0"/>
              <a:t>SNPs</a:t>
            </a:r>
            <a:r>
              <a:rPr lang="fr-CH" dirty="0" smtClean="0"/>
              <a:t> of a relative, </a:t>
            </a:r>
            <a:r>
              <a:rPr lang="fr-CH" dirty="0" err="1" smtClean="0"/>
              <a:t>he</a:t>
            </a:r>
            <a:r>
              <a:rPr lang="fr-CH" dirty="0" smtClean="0"/>
              <a:t> </a:t>
            </a:r>
            <a:r>
              <a:rPr lang="fr-CH" dirty="0" err="1" smtClean="0"/>
              <a:t>would</a:t>
            </a:r>
            <a:r>
              <a:rPr lang="fr-CH" dirty="0" smtClean="0"/>
              <a:t> </a:t>
            </a:r>
            <a:r>
              <a:rPr lang="fr-CH" dirty="0" err="1" smtClean="0"/>
              <a:t>make</a:t>
            </a:r>
            <a:r>
              <a:rPr lang="fr-CH" dirty="0" smtClean="0"/>
              <a:t> use of the </a:t>
            </a:r>
            <a:r>
              <a:rPr lang="fr-CH" dirty="0" err="1" smtClean="0"/>
              <a:t>inference</a:t>
            </a:r>
            <a:r>
              <a:rPr lang="fr-CH" dirty="0" smtClean="0"/>
              <a:t> </a:t>
            </a:r>
            <a:r>
              <a:rPr lang="fr-CH" dirty="0" err="1" smtClean="0"/>
              <a:t>method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includes</a:t>
            </a:r>
            <a:r>
              <a:rPr lang="fr-CH" dirty="0" smtClean="0"/>
              <a:t> LD</a:t>
            </a:r>
          </a:p>
          <a:p>
            <a:pPr lvl="1"/>
            <a:r>
              <a:rPr lang="fr-CH" dirty="0" err="1" smtClean="0"/>
              <a:t>From</a:t>
            </a:r>
            <a:r>
              <a:rPr lang="fr-CH" dirty="0" smtClean="0"/>
              <a:t> the </a:t>
            </a:r>
            <a:r>
              <a:rPr lang="fr-CH" dirty="0" err="1" smtClean="0">
                <a:solidFill>
                  <a:srgbClr val="FF0000"/>
                </a:solidFill>
              </a:rPr>
              <a:t>decision</a:t>
            </a:r>
            <a:r>
              <a:rPr lang="fr-CH" dirty="0" smtClean="0">
                <a:solidFill>
                  <a:srgbClr val="FF0000"/>
                </a:solidFill>
              </a:rPr>
              <a:t>/</a:t>
            </a:r>
            <a:r>
              <a:rPr lang="fr-CH" dirty="0" err="1" smtClean="0">
                <a:solidFill>
                  <a:srgbClr val="FF0000"/>
                </a:solidFill>
              </a:rPr>
              <a:t>policy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maker</a:t>
            </a:r>
            <a:r>
              <a:rPr lang="fr-CH" dirty="0" err="1" smtClean="0"/>
              <a:t>’s</a:t>
            </a:r>
            <a:r>
              <a:rPr lang="fr-CH" dirty="0" smtClean="0"/>
              <a:t> point of </a:t>
            </a:r>
            <a:r>
              <a:rPr lang="fr-CH" dirty="0" err="1" smtClean="0"/>
              <a:t>view</a:t>
            </a:r>
            <a:r>
              <a:rPr lang="fr-CH" dirty="0" smtClean="0"/>
              <a:t>, the </a:t>
            </a:r>
            <a:r>
              <a:rPr lang="fr-CH" dirty="0" err="1" smtClean="0"/>
              <a:t>inference</a:t>
            </a:r>
            <a:r>
              <a:rPr lang="fr-CH" dirty="0" smtClean="0"/>
              <a:t> </a:t>
            </a:r>
            <a:r>
              <a:rPr lang="fr-CH" dirty="0" err="1" smtClean="0"/>
              <a:t>method</a:t>
            </a:r>
            <a:r>
              <a:rPr lang="fr-CH" dirty="0" smtClean="0"/>
              <a:t> </a:t>
            </a:r>
            <a:r>
              <a:rPr lang="fr-CH" dirty="0" err="1" smtClean="0"/>
              <a:t>without</a:t>
            </a:r>
            <a:r>
              <a:rPr lang="fr-CH" dirty="0" smtClean="0"/>
              <a:t> LD </a:t>
            </a:r>
            <a:r>
              <a:rPr lang="fr-CH" dirty="0" err="1" smtClean="0"/>
              <a:t>gives</a:t>
            </a:r>
            <a:r>
              <a:rPr lang="fr-CH" dirty="0" smtClean="0"/>
              <a:t> an </a:t>
            </a:r>
            <a:r>
              <a:rPr lang="fr-CH" dirty="0" err="1" smtClean="0"/>
              <a:t>upperbound</a:t>
            </a:r>
            <a:r>
              <a:rPr lang="fr-CH" dirty="0" smtClean="0"/>
              <a:t> on the </a:t>
            </a:r>
            <a:r>
              <a:rPr lang="fr-CH" dirty="0" err="1" smtClean="0"/>
              <a:t>actual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r>
              <a:rPr lang="fr-CH" dirty="0" smtClean="0"/>
              <a:t> of </a:t>
            </a:r>
            <a:r>
              <a:rPr lang="fr-CH" dirty="0" err="1" smtClean="0"/>
              <a:t>genomic</a:t>
            </a:r>
            <a:r>
              <a:rPr lang="fr-CH" dirty="0" smtClean="0"/>
              <a:t> </a:t>
            </a:r>
            <a:r>
              <a:rPr lang="fr-CH" dirty="0" err="1" smtClean="0"/>
              <a:t>privacy</a:t>
            </a:r>
            <a:r>
              <a:rPr lang="fr-CH" dirty="0" smtClean="0"/>
              <a:t> of the </a:t>
            </a:r>
            <a:r>
              <a:rPr lang="fr-CH" dirty="0" err="1" smtClean="0"/>
              <a:t>family</a:t>
            </a:r>
            <a:r>
              <a:rPr lang="fr-CH" dirty="0" smtClean="0"/>
              <a:t> </a:t>
            </a:r>
            <a:r>
              <a:rPr lang="fr-CH" dirty="0" err="1" smtClean="0"/>
              <a:t>members</a:t>
            </a:r>
            <a:endParaRPr lang="fr-CH" dirty="0" smtClean="0"/>
          </a:p>
          <a:p>
            <a:r>
              <a:rPr lang="fr-CH" dirty="0" err="1" smtClean="0"/>
              <a:t>Optimized</a:t>
            </a:r>
            <a:r>
              <a:rPr lang="fr-CH" dirty="0" smtClean="0"/>
              <a:t> protection </a:t>
            </a:r>
            <a:r>
              <a:rPr lang="fr-CH" dirty="0" err="1" smtClean="0"/>
              <a:t>mechanism</a:t>
            </a:r>
            <a:r>
              <a:rPr lang="fr-CH" dirty="0" smtClean="0"/>
              <a:t> </a:t>
            </a:r>
          </a:p>
          <a:p>
            <a:pPr lvl="1"/>
            <a:r>
              <a:rPr lang="fr-CH" dirty="0" err="1" smtClean="0">
                <a:solidFill>
                  <a:srgbClr val="FF0000"/>
                </a:solidFill>
              </a:rPr>
              <a:t>Obfuscation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/>
              <a:t>mechanism</a:t>
            </a:r>
            <a:r>
              <a:rPr lang="fr-CH" dirty="0" smtClean="0"/>
              <a:t> and </a:t>
            </a:r>
            <a:r>
              <a:rPr lang="fr-CH" dirty="0" err="1" smtClean="0"/>
              <a:t>combinatorial</a:t>
            </a:r>
            <a:r>
              <a:rPr lang="fr-CH" dirty="0" smtClean="0"/>
              <a:t> </a:t>
            </a:r>
            <a:r>
              <a:rPr lang="fr-CH" dirty="0" err="1" smtClean="0"/>
              <a:t>optimization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20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60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6736262" cy="5141138"/>
          </a:xfrm>
        </p:spPr>
        <p:txBody>
          <a:bodyPr>
            <a:normAutofit/>
          </a:bodyPr>
          <a:lstStyle/>
          <a:p>
            <a:r>
              <a:rPr lang="en-US" dirty="0" smtClean="0"/>
              <a:t>Statistical inference </a:t>
            </a:r>
          </a:p>
          <a:p>
            <a:pPr lvl="1"/>
            <a:r>
              <a:rPr lang="en-US" dirty="0" smtClean="0"/>
              <a:t>Kin genomic privacy</a:t>
            </a:r>
          </a:p>
          <a:p>
            <a:pPr lvl="2"/>
            <a:r>
              <a:rPr lang="fr-CH" sz="1800" dirty="0" smtClean="0"/>
              <a:t>M. Humbert</a:t>
            </a:r>
            <a:r>
              <a:rPr lang="fr-CH" sz="1800" dirty="0"/>
              <a:t>, </a:t>
            </a:r>
            <a:r>
              <a:rPr lang="fr-CH" sz="1800" dirty="0" smtClean="0"/>
              <a:t>E. </a:t>
            </a:r>
            <a:r>
              <a:rPr lang="fr-CH" sz="1800" dirty="0"/>
              <a:t>Ayday, </a:t>
            </a:r>
            <a:r>
              <a:rPr lang="fr-CH" sz="1800" dirty="0" smtClean="0"/>
              <a:t>J.-P. </a:t>
            </a:r>
            <a:r>
              <a:rPr lang="fr-CH" sz="1800" dirty="0"/>
              <a:t>Hubaux, </a:t>
            </a:r>
            <a:r>
              <a:rPr lang="fr-CH" sz="1800" dirty="0" err="1" smtClean="0"/>
              <a:t>A.Telenti</a:t>
            </a:r>
            <a:r>
              <a:rPr lang="fr-CH" sz="1800" dirty="0"/>
              <a:t>. </a:t>
            </a:r>
            <a:r>
              <a:rPr lang="fr-CH" sz="1800" dirty="0" smtClean="0"/>
              <a:t/>
            </a:r>
            <a:br>
              <a:rPr lang="fr-CH" sz="1800" dirty="0" smtClean="0"/>
            </a:br>
            <a:r>
              <a:rPr lang="fr-CH" sz="1800" i="1" dirty="0" err="1" smtClean="0"/>
              <a:t>Addressing</a:t>
            </a:r>
            <a:r>
              <a:rPr lang="fr-CH" sz="1800" i="1" dirty="0" smtClean="0"/>
              <a:t> </a:t>
            </a:r>
            <a:r>
              <a:rPr lang="fr-CH" sz="1800" i="1" dirty="0"/>
              <a:t>the </a:t>
            </a:r>
            <a:r>
              <a:rPr lang="fr-CH" sz="1800" i="1" dirty="0" err="1"/>
              <a:t>Concerns</a:t>
            </a:r>
            <a:r>
              <a:rPr lang="fr-CH" sz="1800" i="1" dirty="0"/>
              <a:t> of the </a:t>
            </a:r>
            <a:r>
              <a:rPr lang="fr-CH" sz="1800" i="1" dirty="0" err="1"/>
              <a:t>Lacks</a:t>
            </a:r>
            <a:r>
              <a:rPr lang="fr-CH" sz="1800" i="1" dirty="0"/>
              <a:t> </a:t>
            </a:r>
            <a:r>
              <a:rPr lang="fr-CH" sz="1800" i="1" dirty="0" err="1"/>
              <a:t>Family</a:t>
            </a:r>
            <a:r>
              <a:rPr lang="fr-CH" sz="1800" i="1" dirty="0"/>
              <a:t>: </a:t>
            </a:r>
            <a:r>
              <a:rPr lang="fr-CH" sz="1800" i="1" dirty="0" smtClean="0"/>
              <a:t/>
            </a:r>
            <a:br>
              <a:rPr lang="fr-CH" sz="1800" i="1" dirty="0" smtClean="0"/>
            </a:br>
            <a:r>
              <a:rPr lang="fr-CH" sz="1800" i="1" dirty="0" smtClean="0"/>
              <a:t>Quantification </a:t>
            </a:r>
            <a:r>
              <a:rPr lang="fr-CH" sz="1800" i="1" dirty="0"/>
              <a:t>of </a:t>
            </a:r>
            <a:r>
              <a:rPr lang="fr-CH" sz="1800" i="1" dirty="0" err="1"/>
              <a:t>Kin</a:t>
            </a:r>
            <a:r>
              <a:rPr lang="fr-CH" sz="1800" i="1" dirty="0"/>
              <a:t> </a:t>
            </a:r>
            <a:r>
              <a:rPr lang="fr-CH" sz="1800" i="1" dirty="0" err="1"/>
              <a:t>Genomic</a:t>
            </a:r>
            <a:r>
              <a:rPr lang="fr-CH" sz="1800" i="1" dirty="0"/>
              <a:t> </a:t>
            </a:r>
            <a:r>
              <a:rPr lang="fr-CH" sz="1800" i="1" dirty="0" err="1"/>
              <a:t>Privacy</a:t>
            </a:r>
            <a:r>
              <a:rPr lang="fr-CH" sz="1800" dirty="0" smtClean="0"/>
              <a:t>. CCS 2013</a:t>
            </a:r>
            <a:endParaRPr lang="en-US" sz="1800" dirty="0"/>
          </a:p>
          <a:p>
            <a:r>
              <a:rPr lang="en-US" dirty="0" smtClean="0"/>
              <a:t>De-</a:t>
            </a:r>
            <a:r>
              <a:rPr lang="en-US" dirty="0" err="1" smtClean="0"/>
              <a:t>anonymization</a:t>
            </a:r>
            <a:endParaRPr lang="en-US" dirty="0" smtClean="0"/>
          </a:p>
          <a:p>
            <a:pPr lvl="1"/>
            <a:r>
              <a:rPr lang="en-US" dirty="0" smtClean="0"/>
              <a:t>Of genomic databases with phenotypic traits</a:t>
            </a:r>
          </a:p>
          <a:p>
            <a:pPr lvl="2"/>
            <a:r>
              <a:rPr lang="fr-CH" sz="1800" dirty="0" smtClean="0"/>
              <a:t>M. </a:t>
            </a:r>
            <a:r>
              <a:rPr lang="fr-CH" sz="1800" dirty="0"/>
              <a:t>Humbert, </a:t>
            </a:r>
            <a:r>
              <a:rPr lang="fr-CH" sz="1800" dirty="0" smtClean="0"/>
              <a:t>K. Huguenin</a:t>
            </a:r>
            <a:r>
              <a:rPr lang="fr-CH" sz="1800" dirty="0"/>
              <a:t>, </a:t>
            </a:r>
            <a:r>
              <a:rPr lang="fr-CH" sz="1800" dirty="0" smtClean="0"/>
              <a:t>J. </a:t>
            </a:r>
            <a:r>
              <a:rPr lang="fr-CH" sz="1800" dirty="0"/>
              <a:t>Hugonot, </a:t>
            </a:r>
            <a:r>
              <a:rPr lang="fr-CH" sz="1800" dirty="0" smtClean="0"/>
              <a:t>E. </a:t>
            </a:r>
            <a:r>
              <a:rPr lang="fr-CH" sz="1800" dirty="0"/>
              <a:t>Ayday, </a:t>
            </a:r>
            <a:r>
              <a:rPr lang="fr-CH" sz="1800" dirty="0" smtClean="0"/>
              <a:t>J.-P. </a:t>
            </a:r>
            <a:r>
              <a:rPr lang="fr-CH" sz="1800" dirty="0"/>
              <a:t>Hubaux. </a:t>
            </a:r>
            <a:r>
              <a:rPr lang="fr-CH" sz="1800" dirty="0" smtClean="0"/>
              <a:t/>
            </a:r>
            <a:br>
              <a:rPr lang="fr-CH" sz="1800" dirty="0" smtClean="0"/>
            </a:br>
            <a:r>
              <a:rPr lang="fr-CH" sz="1800" i="1" dirty="0" smtClean="0"/>
              <a:t>De-</a:t>
            </a:r>
            <a:r>
              <a:rPr lang="fr-CH" sz="1800" i="1" dirty="0" err="1" smtClean="0"/>
              <a:t>anonymizing</a:t>
            </a:r>
            <a:r>
              <a:rPr lang="fr-CH" sz="1800" i="1" dirty="0" smtClean="0"/>
              <a:t> </a:t>
            </a:r>
            <a:r>
              <a:rPr lang="fr-CH" sz="1800" i="1" dirty="0" err="1"/>
              <a:t>Genomic</a:t>
            </a:r>
            <a:r>
              <a:rPr lang="fr-CH" sz="1800" i="1" dirty="0"/>
              <a:t> </a:t>
            </a:r>
            <a:r>
              <a:rPr lang="fr-CH" sz="1800" i="1" dirty="0" err="1"/>
              <a:t>Databases</a:t>
            </a:r>
            <a:r>
              <a:rPr lang="fr-CH" sz="1800" i="1" dirty="0"/>
              <a:t> with </a:t>
            </a:r>
            <a:r>
              <a:rPr lang="fr-CH" sz="1800" i="1" dirty="0" err="1"/>
              <a:t>Phenotypic</a:t>
            </a:r>
            <a:r>
              <a:rPr lang="fr-CH" sz="1800" i="1" dirty="0"/>
              <a:t> </a:t>
            </a:r>
            <a:r>
              <a:rPr lang="fr-CH" sz="1800" i="1" dirty="0" smtClean="0"/>
              <a:t>Traits. </a:t>
            </a:r>
            <a:r>
              <a:rPr lang="fr-CH" sz="1800" dirty="0" smtClean="0"/>
              <a:t>PETS 2015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45A0-A7B5-4B35-8CA0-27046B7E1130}" type="datetime1">
              <a:rPr lang="fr-FR" sz="1100" smtClean="0">
                <a:solidFill>
                  <a:schemeClr val="tx2"/>
                </a:solidFill>
              </a:rPr>
              <a:pPr/>
              <a:t>29/06/2016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21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16" y="1398376"/>
            <a:ext cx="2474457" cy="18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66" y="4222288"/>
            <a:ext cx="1731102" cy="13457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84368" y="378904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?</a:t>
            </a:r>
            <a:endParaRPr lang="fr-CH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24328" y="3813791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?</a:t>
            </a:r>
            <a:endParaRPr lang="fr-CH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44408" y="3813791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?</a:t>
            </a:r>
            <a:endParaRPr lang="fr-CH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676456" y="386104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?</a:t>
            </a:r>
            <a:endParaRPr lang="fr-CH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08304" y="386104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?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14591800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Genome</a:t>
            </a:r>
            <a:r>
              <a:rPr lang="fr-CH" dirty="0" smtClean="0"/>
              <a:t> Sharing and </a:t>
            </a:r>
            <a:r>
              <a:rPr lang="fr-CH" dirty="0" err="1" smtClean="0"/>
              <a:t>Anonymity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Sharing </a:t>
            </a:r>
            <a:r>
              <a:rPr lang="fr-CH" dirty="0" err="1" smtClean="0"/>
              <a:t>genomic</a:t>
            </a:r>
            <a:r>
              <a:rPr lang="fr-CH" dirty="0" smtClean="0"/>
              <a:t> data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privacy</a:t>
            </a:r>
            <a:endParaRPr lang="fr-CH" dirty="0" smtClean="0"/>
          </a:p>
          <a:p>
            <a:pPr lvl="1">
              <a:buFont typeface="Symbol"/>
              <a:buChar char="Þ"/>
            </a:pPr>
            <a:r>
              <a:rPr lang="fr-CH" dirty="0" smtClean="0"/>
              <a:t> </a:t>
            </a:r>
            <a:r>
              <a:rPr lang="fr-CH" dirty="0" err="1" smtClean="0"/>
              <a:t>Naive</a:t>
            </a:r>
            <a:r>
              <a:rPr lang="fr-CH" dirty="0" smtClean="0"/>
              <a:t> solution: </a:t>
            </a:r>
            <a:r>
              <a:rPr lang="fr-CH" dirty="0" err="1" smtClean="0">
                <a:solidFill>
                  <a:srgbClr val="FF0000"/>
                </a:solidFill>
              </a:rPr>
              <a:t>anonymizing</a:t>
            </a:r>
            <a:r>
              <a:rPr lang="fr-CH" dirty="0" smtClean="0"/>
              <a:t> </a:t>
            </a:r>
            <a:r>
              <a:rPr lang="fr-CH" dirty="0" err="1" smtClean="0"/>
              <a:t>genomic</a:t>
            </a:r>
            <a:r>
              <a:rPr lang="fr-CH" dirty="0" smtClean="0"/>
              <a:t>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dirty="0" err="1" smtClean="0"/>
              <a:t>Anonymity</a:t>
            </a:r>
            <a:r>
              <a:rPr lang="fr-CH" dirty="0" smtClean="0"/>
              <a:t> of </a:t>
            </a:r>
            <a:r>
              <a:rPr lang="fr-CH" dirty="0" err="1" smtClean="0"/>
              <a:t>genomic</a:t>
            </a:r>
            <a:r>
              <a:rPr lang="fr-CH" dirty="0" smtClean="0"/>
              <a:t> data </a:t>
            </a:r>
            <a:r>
              <a:rPr lang="fr-CH" dirty="0" err="1" smtClean="0"/>
              <a:t>broken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two</a:t>
            </a:r>
            <a:r>
              <a:rPr lang="fr-CH" dirty="0" smtClean="0"/>
              <a:t> types of </a:t>
            </a:r>
            <a:r>
              <a:rPr lang="fr-CH" dirty="0" err="1" smtClean="0"/>
              <a:t>auxiliary</a:t>
            </a:r>
            <a:r>
              <a:rPr lang="fr-CH" dirty="0" smtClean="0"/>
              <a:t> information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H" dirty="0" err="1" smtClean="0">
                <a:solidFill>
                  <a:srgbClr val="FF0000"/>
                </a:solidFill>
              </a:rPr>
              <a:t>Census</a:t>
            </a:r>
            <a:r>
              <a:rPr lang="fr-CH" dirty="0" smtClean="0"/>
              <a:t> data (ZIP code, </a:t>
            </a:r>
            <a:r>
              <a:rPr lang="fr-CH" dirty="0" err="1" smtClean="0"/>
              <a:t>birth</a:t>
            </a:r>
            <a:r>
              <a:rPr lang="fr-CH" dirty="0" smtClean="0"/>
              <a:t> date, …) [</a:t>
            </a:r>
            <a:r>
              <a:rPr lang="fr-CH" dirty="0"/>
              <a:t>6</a:t>
            </a:r>
            <a:r>
              <a:rPr lang="fr-CH" dirty="0" smtClean="0"/>
              <a:t>]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H" dirty="0" smtClean="0"/>
              <a:t>Y-chromosome </a:t>
            </a:r>
            <a:r>
              <a:rPr lang="fr-CH" dirty="0" smtClean="0">
                <a:solidFill>
                  <a:srgbClr val="FF0000"/>
                </a:solidFill>
              </a:rPr>
              <a:t>short tandem </a:t>
            </a:r>
            <a:r>
              <a:rPr lang="fr-CH" dirty="0" err="1" smtClean="0">
                <a:solidFill>
                  <a:srgbClr val="FF0000"/>
                </a:solidFill>
              </a:rPr>
              <a:t>repeats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smtClean="0"/>
              <a:t>(</a:t>
            </a:r>
            <a:r>
              <a:rPr lang="fr-CH" dirty="0" err="1" smtClean="0"/>
              <a:t>STRs</a:t>
            </a:r>
            <a:r>
              <a:rPr lang="fr-CH" dirty="0" smtClean="0"/>
              <a:t>) [</a:t>
            </a:r>
            <a:r>
              <a:rPr lang="fr-CH" dirty="0"/>
              <a:t>7</a:t>
            </a:r>
            <a:r>
              <a:rPr lang="fr-CH" dirty="0" smtClean="0"/>
              <a:t>]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CH" dirty="0" err="1" smtClean="0"/>
              <a:t>Currently</a:t>
            </a:r>
            <a:r>
              <a:rPr lang="fr-CH" dirty="0" smtClean="0"/>
              <a:t> </a:t>
            </a:r>
            <a:r>
              <a:rPr lang="fr-CH" i="1" dirty="0" smtClean="0">
                <a:solidFill>
                  <a:srgbClr val="FF0000"/>
                </a:solidFill>
              </a:rPr>
              <a:t>not</a:t>
            </a:r>
            <a:r>
              <a:rPr lang="fr-CH" dirty="0" smtClean="0"/>
              <a:t> </a:t>
            </a:r>
            <a:r>
              <a:rPr lang="fr-CH" dirty="0" err="1" smtClean="0"/>
              <a:t>included</a:t>
            </a:r>
            <a:r>
              <a:rPr lang="fr-CH" dirty="0" smtClean="0"/>
              <a:t> in the </a:t>
            </a:r>
            <a:r>
              <a:rPr lang="fr-CH" dirty="0" err="1" smtClean="0"/>
              <a:t>genotypes</a:t>
            </a:r>
            <a:r>
              <a:rPr lang="fr-CH" dirty="0" smtClean="0"/>
              <a:t> </a:t>
            </a:r>
            <a:r>
              <a:rPr lang="fr-CH" dirty="0" err="1" smtClean="0"/>
              <a:t>provided</a:t>
            </a:r>
            <a:r>
              <a:rPr lang="fr-CH" dirty="0" smtClean="0"/>
              <a:t> by </a:t>
            </a:r>
            <a:r>
              <a:rPr lang="fr-CH" dirty="0" err="1" smtClean="0"/>
              <a:t>most</a:t>
            </a:r>
            <a:r>
              <a:rPr lang="fr-CH" dirty="0" smtClean="0"/>
              <a:t> </a:t>
            </a:r>
            <a:r>
              <a:rPr lang="fr-CH" dirty="0" err="1" smtClean="0"/>
              <a:t>popular</a:t>
            </a:r>
            <a:r>
              <a:rPr lang="fr-CH" dirty="0" smtClean="0"/>
              <a:t>  direct-to-consumer </a:t>
            </a:r>
            <a:r>
              <a:rPr lang="fr-CH" dirty="0" err="1" smtClean="0"/>
              <a:t>genetic</a:t>
            </a:r>
            <a:r>
              <a:rPr lang="fr-CH" dirty="0" smtClean="0"/>
              <a:t> </a:t>
            </a:r>
            <a:r>
              <a:rPr lang="fr-CH" dirty="0" err="1" smtClean="0"/>
              <a:t>testing</a:t>
            </a:r>
            <a:r>
              <a:rPr lang="fr-CH" dirty="0" smtClean="0"/>
              <a:t> providers (</a:t>
            </a:r>
            <a:r>
              <a:rPr lang="fr-CH" dirty="0" err="1" smtClean="0"/>
              <a:t>such</a:t>
            </a:r>
            <a:r>
              <a:rPr lang="fr-CH" dirty="0" smtClean="0"/>
              <a:t> as 23andMe)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means</a:t>
            </a:r>
            <a:r>
              <a:rPr lang="fr-CH" dirty="0" smtClean="0"/>
              <a:t> to de-</a:t>
            </a:r>
            <a:r>
              <a:rPr lang="fr-CH" dirty="0" err="1" smtClean="0"/>
              <a:t>anonymize</a:t>
            </a:r>
            <a:r>
              <a:rPr lang="fr-CH" dirty="0" smtClean="0"/>
              <a:t> </a:t>
            </a:r>
            <a:r>
              <a:rPr lang="fr-CH" dirty="0" err="1" smtClean="0"/>
              <a:t>genomic</a:t>
            </a:r>
            <a:r>
              <a:rPr lang="fr-CH" dirty="0" smtClean="0"/>
              <a:t> data?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22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6512" y="6064840"/>
            <a:ext cx="95050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smtClean="0"/>
              <a:t>  </a:t>
            </a:r>
            <a:r>
              <a:rPr lang="fr-CH" sz="1600" dirty="0" smtClean="0"/>
              <a:t>[</a:t>
            </a:r>
            <a:r>
              <a:rPr lang="fr-CH" sz="1600" dirty="0"/>
              <a:t>6</a:t>
            </a:r>
            <a:r>
              <a:rPr lang="fr-CH" sz="1600" dirty="0" smtClean="0"/>
              <a:t>] </a:t>
            </a:r>
            <a:r>
              <a:rPr lang="fr-CH" sz="1600" dirty="0"/>
              <a:t>L. </a:t>
            </a:r>
            <a:r>
              <a:rPr lang="fr-CH" sz="1600" dirty="0" err="1"/>
              <a:t>Sweeney</a:t>
            </a:r>
            <a:r>
              <a:rPr lang="fr-CH" sz="1600" dirty="0"/>
              <a:t> et al., </a:t>
            </a:r>
            <a:r>
              <a:rPr lang="fr-CH" sz="1600" b="1" dirty="0" err="1"/>
              <a:t>Identifying</a:t>
            </a:r>
            <a:r>
              <a:rPr lang="fr-CH" sz="1600" b="1" dirty="0"/>
              <a:t> Participants in the </a:t>
            </a:r>
            <a:r>
              <a:rPr lang="fr-CH" sz="1600" b="1" dirty="0" err="1"/>
              <a:t>Personal</a:t>
            </a:r>
            <a:r>
              <a:rPr lang="fr-CH" sz="1600" b="1" dirty="0"/>
              <a:t> </a:t>
            </a:r>
            <a:r>
              <a:rPr lang="fr-CH" sz="1600" b="1" dirty="0" err="1"/>
              <a:t>Genome</a:t>
            </a:r>
            <a:r>
              <a:rPr lang="fr-CH" sz="1600" b="1" dirty="0"/>
              <a:t> Project by </a:t>
            </a:r>
            <a:r>
              <a:rPr lang="fr-CH" sz="1600" b="1" dirty="0" err="1"/>
              <a:t>Names</a:t>
            </a:r>
            <a:r>
              <a:rPr lang="fr-CH" sz="1600" dirty="0" smtClean="0"/>
              <a:t>, Report, 2013</a:t>
            </a:r>
          </a:p>
          <a:p>
            <a:r>
              <a:rPr lang="fr-CH" sz="1600" dirty="0" smtClean="0"/>
              <a:t>  [</a:t>
            </a:r>
            <a:r>
              <a:rPr lang="fr-CH" sz="1600" dirty="0"/>
              <a:t>7</a:t>
            </a:r>
            <a:r>
              <a:rPr lang="fr-CH" sz="1600" dirty="0" smtClean="0"/>
              <a:t>] </a:t>
            </a:r>
            <a:r>
              <a:rPr lang="fr-CH" sz="1600" dirty="0"/>
              <a:t>M. </a:t>
            </a:r>
            <a:r>
              <a:rPr lang="fr-CH" sz="1600" dirty="0" err="1"/>
              <a:t>Gymrek</a:t>
            </a:r>
            <a:r>
              <a:rPr lang="fr-CH" sz="1600" dirty="0"/>
              <a:t> et al., </a:t>
            </a:r>
            <a:r>
              <a:rPr lang="fr-CH" sz="1600" b="1" dirty="0" err="1"/>
              <a:t>Identifying</a:t>
            </a:r>
            <a:r>
              <a:rPr lang="fr-CH" sz="1600" b="1" dirty="0"/>
              <a:t> </a:t>
            </a:r>
            <a:r>
              <a:rPr lang="fr-CH" sz="1600" b="1" dirty="0" err="1"/>
              <a:t>Personal</a:t>
            </a:r>
            <a:r>
              <a:rPr lang="fr-CH" sz="1600" b="1" dirty="0"/>
              <a:t> </a:t>
            </a:r>
            <a:r>
              <a:rPr lang="fr-CH" sz="1600" b="1" dirty="0" err="1"/>
              <a:t>Genomes</a:t>
            </a:r>
            <a:r>
              <a:rPr lang="fr-CH" sz="1600" b="1" dirty="0"/>
              <a:t> by </a:t>
            </a:r>
            <a:r>
              <a:rPr lang="fr-CH" sz="1600" b="1" dirty="0" err="1"/>
              <a:t>Surname</a:t>
            </a:r>
            <a:r>
              <a:rPr lang="fr-CH" sz="1600" b="1" dirty="0"/>
              <a:t> </a:t>
            </a:r>
            <a:r>
              <a:rPr lang="fr-CH" sz="1600" b="1" dirty="0" err="1"/>
              <a:t>Inference</a:t>
            </a:r>
            <a:r>
              <a:rPr lang="fr-CH" sz="1600" dirty="0"/>
              <a:t>, Science, 2013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12891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Genomic-Phenotypic</a:t>
            </a:r>
            <a:r>
              <a:rPr lang="fr-CH" dirty="0" smtClean="0"/>
              <a:t> Relations</a:t>
            </a:r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23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98072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Physical/</a:t>
            </a:r>
            <a:r>
              <a:rPr lang="fr-CH" b="1" dirty="0" err="1" smtClean="0"/>
              <a:t>phenotypic</a:t>
            </a:r>
            <a:r>
              <a:rPr lang="fr-CH" b="1" dirty="0" smtClean="0"/>
              <a:t> traits are </a:t>
            </a:r>
            <a:r>
              <a:rPr lang="fr-CH" b="1" dirty="0" err="1" smtClean="0"/>
              <a:t>notably</a:t>
            </a:r>
            <a:r>
              <a:rPr lang="fr-CH" b="1" dirty="0" smtClean="0"/>
              <a:t> </a:t>
            </a:r>
            <a:r>
              <a:rPr lang="fr-CH" b="1" dirty="0" err="1" smtClean="0"/>
              <a:t>determined</a:t>
            </a:r>
            <a:r>
              <a:rPr lang="fr-CH" b="1" dirty="0" smtClean="0"/>
              <a:t> by </a:t>
            </a:r>
            <a:r>
              <a:rPr lang="fr-CH" b="1" dirty="0" err="1" smtClean="0"/>
              <a:t>genomic</a:t>
            </a:r>
            <a:r>
              <a:rPr lang="fr-CH" b="1" dirty="0" smtClean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 err="1" smtClean="0"/>
              <a:t>These</a:t>
            </a:r>
            <a:r>
              <a:rPr lang="fr-CH" b="1" dirty="0" smtClean="0"/>
              <a:t> </a:t>
            </a:r>
            <a:r>
              <a:rPr lang="fr-CH" b="1" dirty="0" err="1" smtClean="0"/>
              <a:t>dependencies</a:t>
            </a:r>
            <a:r>
              <a:rPr lang="fr-CH" b="1" dirty="0" smtClean="0"/>
              <a:t> </a:t>
            </a:r>
            <a:r>
              <a:rPr lang="fr-CH" b="1" dirty="0" err="1" smtClean="0"/>
              <a:t>can</a:t>
            </a:r>
            <a:r>
              <a:rPr lang="fr-CH" b="1" dirty="0" smtClean="0"/>
              <a:t> </a:t>
            </a:r>
            <a:r>
              <a:rPr lang="fr-CH" b="1" dirty="0" err="1" smtClean="0"/>
              <a:t>be</a:t>
            </a:r>
            <a:r>
              <a:rPr lang="fr-CH" b="1" dirty="0" smtClean="0"/>
              <a:t> </a:t>
            </a:r>
            <a:r>
              <a:rPr lang="fr-CH" b="1" dirty="0" err="1" smtClean="0"/>
              <a:t>used</a:t>
            </a:r>
            <a:r>
              <a:rPr lang="fr-CH" b="1" dirty="0" smtClean="0"/>
              <a:t> to </a:t>
            </a:r>
            <a:r>
              <a:rPr lang="fr-CH" b="1" dirty="0" err="1" smtClean="0">
                <a:solidFill>
                  <a:srgbClr val="FF0000"/>
                </a:solidFill>
              </a:rPr>
              <a:t>infer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  <a:r>
              <a:rPr lang="fr-CH" b="1" dirty="0" err="1" smtClean="0"/>
              <a:t>physical</a:t>
            </a:r>
            <a:r>
              <a:rPr lang="fr-CH" b="1" dirty="0" smtClean="0"/>
              <a:t> traits [8,9]…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 smtClean="0"/>
              <a:t>… or to </a:t>
            </a:r>
            <a:r>
              <a:rPr lang="fr-CH" b="1" dirty="0" smtClean="0">
                <a:solidFill>
                  <a:srgbClr val="FF0000"/>
                </a:solidFill>
              </a:rPr>
              <a:t>match </a:t>
            </a:r>
            <a:r>
              <a:rPr lang="fr-CH" b="1" dirty="0" err="1" smtClean="0"/>
              <a:t>genomic</a:t>
            </a:r>
            <a:r>
              <a:rPr lang="fr-CH" b="1" dirty="0" smtClean="0"/>
              <a:t> data </a:t>
            </a:r>
            <a:r>
              <a:rPr lang="fr-CH" b="1" dirty="0" err="1" smtClean="0"/>
              <a:t>with</a:t>
            </a:r>
            <a:r>
              <a:rPr lang="fr-CH" b="1" dirty="0" smtClean="0"/>
              <a:t> </a:t>
            </a:r>
            <a:r>
              <a:rPr lang="fr-CH" b="1" dirty="0" err="1" smtClean="0"/>
              <a:t>physical</a:t>
            </a:r>
            <a:r>
              <a:rPr lang="fr-CH" b="1" dirty="0" smtClean="0"/>
              <a:t>/</a:t>
            </a:r>
            <a:r>
              <a:rPr lang="fr-CH" b="1" dirty="0" err="1" smtClean="0"/>
              <a:t>phenotypic</a:t>
            </a:r>
            <a:r>
              <a:rPr lang="fr-CH" b="1" dirty="0" smtClean="0"/>
              <a:t> traits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82" y="2132856"/>
            <a:ext cx="2754306" cy="3672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2754306" cy="36724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008" y="6093296"/>
            <a:ext cx="8892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400" dirty="0" smtClean="0"/>
              <a:t>[</a:t>
            </a:r>
            <a:r>
              <a:rPr lang="fr-CH" sz="1400" dirty="0"/>
              <a:t>8</a:t>
            </a:r>
            <a:r>
              <a:rPr lang="fr-CH" sz="1400" dirty="0" smtClean="0"/>
              <a:t>] </a:t>
            </a:r>
            <a:r>
              <a:rPr lang="fr-CH" sz="1400" dirty="0"/>
              <a:t>P</a:t>
            </a:r>
            <a:r>
              <a:rPr lang="fr-CH" sz="1400" dirty="0" smtClean="0"/>
              <a:t>.  Claes </a:t>
            </a:r>
            <a:r>
              <a:rPr lang="fr-CH" sz="1400" dirty="0"/>
              <a:t>et al., </a:t>
            </a:r>
            <a:r>
              <a:rPr lang="fr-CH" sz="1400" b="1" dirty="0" err="1" smtClean="0"/>
              <a:t>Toward</a:t>
            </a:r>
            <a:r>
              <a:rPr lang="fr-CH" sz="1400" b="1" dirty="0" smtClean="0"/>
              <a:t> DNA-</a:t>
            </a:r>
            <a:r>
              <a:rPr lang="fr-CH" sz="1400" b="1" dirty="0" err="1" smtClean="0"/>
              <a:t>based</a:t>
            </a:r>
            <a:r>
              <a:rPr lang="fr-CH" sz="1400" b="1" dirty="0" smtClean="0"/>
              <a:t> facial composites: </a:t>
            </a:r>
            <a:r>
              <a:rPr lang="fr-CH" sz="1400" b="1" dirty="0" err="1" smtClean="0"/>
              <a:t>Preliminary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results</a:t>
            </a:r>
            <a:r>
              <a:rPr lang="fr-CH" sz="1400" b="1" dirty="0" smtClean="0"/>
              <a:t> and validation</a:t>
            </a:r>
            <a:r>
              <a:rPr lang="fr-CH" sz="1400" dirty="0" smtClean="0"/>
              <a:t>, </a:t>
            </a:r>
            <a:r>
              <a:rPr lang="fr-CH" sz="1400" dirty="0" err="1" smtClean="0"/>
              <a:t>Forensic</a:t>
            </a:r>
            <a:r>
              <a:rPr lang="fr-CH" sz="1400" dirty="0" smtClean="0"/>
              <a:t> Science International: </a:t>
            </a:r>
            <a:r>
              <a:rPr lang="fr-CH" sz="1400" dirty="0" err="1" smtClean="0"/>
              <a:t>Genetics</a:t>
            </a:r>
            <a:r>
              <a:rPr lang="fr-CH" sz="1400" dirty="0" smtClean="0"/>
              <a:t>, 2014</a:t>
            </a:r>
          </a:p>
          <a:p>
            <a:r>
              <a:rPr lang="fr-CH" sz="1400" dirty="0" smtClean="0"/>
              <a:t>[</a:t>
            </a:r>
            <a:r>
              <a:rPr lang="fr-CH" sz="1400" dirty="0"/>
              <a:t>9</a:t>
            </a:r>
            <a:r>
              <a:rPr lang="fr-CH" sz="1400" dirty="0" smtClean="0"/>
              <a:t>] P. Claes </a:t>
            </a:r>
            <a:r>
              <a:rPr lang="fr-CH" sz="1400" dirty="0"/>
              <a:t>et al., </a:t>
            </a:r>
            <a:r>
              <a:rPr lang="en-US" sz="1400" b="1" dirty="0"/>
              <a:t>Modeling 3D facial shape from DNA</a:t>
            </a:r>
            <a:r>
              <a:rPr lang="fr-CH" sz="1400" dirty="0" smtClean="0"/>
              <a:t>, </a:t>
            </a:r>
            <a:r>
              <a:rPr lang="fr-CH" sz="1400" dirty="0" err="1" smtClean="0"/>
              <a:t>PLoS</a:t>
            </a:r>
            <a:r>
              <a:rPr lang="fr-CH" sz="1400" dirty="0" smtClean="0"/>
              <a:t> </a:t>
            </a:r>
            <a:r>
              <a:rPr lang="fr-CH" sz="1400" dirty="0" err="1" smtClean="0"/>
              <a:t>Genetics</a:t>
            </a:r>
            <a:r>
              <a:rPr lang="fr-CH" sz="1400" dirty="0" smtClean="0"/>
              <a:t>, 2014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364252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Our De-</a:t>
            </a:r>
            <a:r>
              <a:rPr lang="fr-CH" dirty="0" err="1" smtClean="0"/>
              <a:t>anonymization</a:t>
            </a:r>
            <a:r>
              <a:rPr lang="fr-CH" dirty="0" smtClean="0"/>
              <a:t> </a:t>
            </a:r>
            <a:r>
              <a:rPr lang="fr-CH" dirty="0" err="1" smtClean="0"/>
              <a:t>Attacks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EA42-B99E-4649-90FA-3266EAC12FF9}" type="datetime1">
              <a:rPr lang="fr-FR" sz="1100" smtClean="0">
                <a:solidFill>
                  <a:schemeClr val="tx2"/>
                </a:solidFill>
              </a:rPr>
              <a:pPr/>
              <a:t>29/06/2016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24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899592" y="1412776"/>
            <a:ext cx="1908055" cy="216024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 smtClean="0"/>
              <a:t>Most </a:t>
            </a:r>
            <a:r>
              <a:rPr lang="fr-CH" sz="2000" b="1" dirty="0" err="1" smtClean="0"/>
              <a:t>common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genomic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variants</a:t>
            </a:r>
            <a:r>
              <a:rPr lang="fr-CH" sz="2000" b="1" dirty="0" smtClean="0"/>
              <a:t> (</a:t>
            </a:r>
            <a:r>
              <a:rPr lang="fr-CH" sz="2000" b="1" dirty="0" err="1" smtClean="0"/>
              <a:t>SNPs</a:t>
            </a:r>
            <a:r>
              <a:rPr lang="fr-CH" sz="2000" b="1" dirty="0" smtClean="0"/>
              <a:t>)</a:t>
            </a:r>
            <a:endParaRPr lang="fr-CH" sz="2000" b="1" dirty="0"/>
          </a:p>
        </p:txBody>
      </p:sp>
      <p:sp>
        <p:nvSpPr>
          <p:cNvPr id="7" name="Can 6"/>
          <p:cNvSpPr/>
          <p:nvPr/>
        </p:nvSpPr>
        <p:spPr>
          <a:xfrm>
            <a:off x="6048007" y="1412776"/>
            <a:ext cx="1944216" cy="2232248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 err="1" smtClean="0"/>
              <a:t>Phenotypic</a:t>
            </a:r>
            <a:r>
              <a:rPr lang="fr-CH" sz="2000" b="1" dirty="0" smtClean="0"/>
              <a:t> traits (visible and non-visible)</a:t>
            </a:r>
            <a:endParaRPr lang="fr-CH" sz="2000" b="1" dirty="0"/>
          </a:p>
        </p:txBody>
      </p:sp>
      <p:sp>
        <p:nvSpPr>
          <p:cNvPr id="9" name="Left-Right Arrow 8"/>
          <p:cNvSpPr/>
          <p:nvPr/>
        </p:nvSpPr>
        <p:spPr>
          <a:xfrm rot="10800000">
            <a:off x="3167687" y="2132855"/>
            <a:ext cx="2520280" cy="648072"/>
          </a:xfrm>
          <a:prstGeom prst="leftRightArrow">
            <a:avLst/>
          </a:prstGeom>
          <a:gradFill>
            <a:gsLst>
              <a:gs pos="0">
                <a:srgbClr val="FF3399"/>
              </a:gs>
              <a:gs pos="0">
                <a:srgbClr val="FF6633"/>
              </a:gs>
              <a:gs pos="28000">
                <a:srgbClr val="FFFF00"/>
              </a:gs>
              <a:gs pos="74000">
                <a:srgbClr val="01A78F"/>
              </a:gs>
              <a:gs pos="100000">
                <a:srgbClr val="3366FF"/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TextBox 9"/>
          <p:cNvSpPr txBox="1"/>
          <p:nvPr/>
        </p:nvSpPr>
        <p:spPr>
          <a:xfrm>
            <a:off x="2735639" y="378904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err="1" smtClean="0"/>
              <a:t>Statistical</a:t>
            </a:r>
            <a:r>
              <a:rPr lang="fr-CH" b="1" dirty="0" smtClean="0"/>
              <a:t> </a:t>
            </a:r>
            <a:r>
              <a:rPr lang="fr-CH" b="1" dirty="0" err="1" smtClean="0"/>
              <a:t>relationship</a:t>
            </a:r>
            <a:r>
              <a:rPr lang="fr-CH" b="1" dirty="0" smtClean="0"/>
              <a:t> </a:t>
            </a:r>
            <a:r>
              <a:rPr lang="fr-CH" b="1" dirty="0" err="1" smtClean="0"/>
              <a:t>between</a:t>
            </a:r>
            <a:r>
              <a:rPr lang="fr-CH" b="1" dirty="0" smtClean="0"/>
              <a:t> </a:t>
            </a:r>
            <a:r>
              <a:rPr lang="fr-CH" b="1" dirty="0" err="1" smtClean="0"/>
              <a:t>genotype</a:t>
            </a:r>
            <a:r>
              <a:rPr lang="fr-CH" b="1" dirty="0" smtClean="0"/>
              <a:t> and </a:t>
            </a:r>
            <a:r>
              <a:rPr lang="fr-CH" b="1" dirty="0" err="1" smtClean="0"/>
              <a:t>phenotype</a:t>
            </a:r>
            <a:r>
              <a:rPr lang="fr-CH" b="1" dirty="0" smtClean="0"/>
              <a:t> </a:t>
            </a:r>
            <a:endParaRPr lang="fr-CH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499992" y="2852936"/>
            <a:ext cx="0" cy="93610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455719" y="4516546"/>
            <a:ext cx="972108" cy="51683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39495" y="502595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/>
              <a:t>Qualitative relations </a:t>
            </a:r>
            <a:r>
              <a:rPr lang="fr-CH" b="1" dirty="0" err="1" smtClean="0"/>
              <a:t>given</a:t>
            </a:r>
            <a:r>
              <a:rPr lang="fr-CH" b="1" dirty="0" smtClean="0"/>
              <a:t> by a </a:t>
            </a:r>
            <a:r>
              <a:rPr lang="fr-CH" b="1" dirty="0" err="1" smtClean="0"/>
              <a:t>genomic</a:t>
            </a:r>
            <a:r>
              <a:rPr lang="fr-CH" b="1" dirty="0" smtClean="0"/>
              <a:t> </a:t>
            </a:r>
            <a:r>
              <a:rPr lang="fr-CH" b="1" dirty="0" err="1" smtClean="0"/>
              <a:t>knowledge</a:t>
            </a:r>
            <a:r>
              <a:rPr lang="fr-CH" b="1" dirty="0" smtClean="0"/>
              <a:t> DB </a:t>
            </a:r>
            <a:br>
              <a:rPr lang="fr-CH" b="1" dirty="0" smtClean="0"/>
            </a:br>
            <a:r>
              <a:rPr lang="fr-CH" b="1" dirty="0" smtClean="0"/>
              <a:t>(</a:t>
            </a:r>
            <a:r>
              <a:rPr lang="fr-CH" b="1" dirty="0" err="1" smtClean="0"/>
              <a:t>e.g</a:t>
            </a:r>
            <a:r>
              <a:rPr lang="fr-CH" b="1" dirty="0" smtClean="0"/>
              <a:t>. SNPedia.com) </a:t>
            </a:r>
          </a:p>
          <a:p>
            <a:pPr algn="ctr"/>
            <a:r>
              <a:rPr lang="fr-CH" b="1" i="1" dirty="0" err="1" smtClean="0">
                <a:solidFill>
                  <a:srgbClr val="FF0000"/>
                </a:solidFill>
              </a:rPr>
              <a:t>unsupervised</a:t>
            </a:r>
            <a:endParaRPr lang="fr-CH" b="1" i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571686" y="4516546"/>
            <a:ext cx="1116281" cy="51683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51863" y="501317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err="1" smtClean="0"/>
              <a:t>Statistics</a:t>
            </a:r>
            <a:r>
              <a:rPr lang="fr-CH" b="1" dirty="0" smtClean="0"/>
              <a:t> </a:t>
            </a:r>
            <a:r>
              <a:rPr lang="fr-CH" b="1" dirty="0" err="1" smtClean="0"/>
              <a:t>computed</a:t>
            </a:r>
            <a:r>
              <a:rPr lang="fr-CH" b="1" dirty="0" smtClean="0"/>
              <a:t> over population </a:t>
            </a:r>
            <a:r>
              <a:rPr lang="fr-CH" b="1" dirty="0" err="1" smtClean="0"/>
              <a:t>with</a:t>
            </a:r>
            <a:r>
              <a:rPr lang="fr-CH" b="1" dirty="0" smtClean="0"/>
              <a:t> </a:t>
            </a:r>
            <a:r>
              <a:rPr lang="fr-CH" b="1" dirty="0" err="1" smtClean="0"/>
              <a:t>known</a:t>
            </a:r>
            <a:r>
              <a:rPr lang="fr-CH" b="1" dirty="0" smtClean="0"/>
              <a:t> </a:t>
            </a:r>
            <a:r>
              <a:rPr lang="fr-CH" b="1" dirty="0" err="1" smtClean="0"/>
              <a:t>genomic-phenotypic</a:t>
            </a:r>
            <a:r>
              <a:rPr lang="fr-CH" b="1" dirty="0" smtClean="0"/>
              <a:t> relations</a:t>
            </a:r>
          </a:p>
          <a:p>
            <a:pPr algn="ctr"/>
            <a:r>
              <a:rPr lang="fr-CH" b="1" i="1" dirty="0" smtClean="0">
                <a:solidFill>
                  <a:srgbClr val="FF0000"/>
                </a:solidFill>
              </a:rPr>
              <a:t>(semi-)</a:t>
            </a:r>
            <a:r>
              <a:rPr lang="fr-CH" b="1" i="1" dirty="0" err="1" smtClean="0">
                <a:solidFill>
                  <a:srgbClr val="FF0000"/>
                </a:solidFill>
              </a:rPr>
              <a:t>supervised</a:t>
            </a:r>
            <a:endParaRPr lang="fr-CH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64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3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Typical</a:t>
            </a:r>
            <a:r>
              <a:rPr lang="fr-CH" dirty="0" smtClean="0"/>
              <a:t> Attack Scenario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EA42-B99E-4649-90FA-3266EAC12FF9}" type="datetime1">
              <a:rPr lang="fr-FR" smtClean="0">
                <a:solidFill>
                  <a:srgbClr val="4E5B6F"/>
                </a:solidFill>
              </a:rPr>
              <a:pPr/>
              <a:t>29/06/2016</a:t>
            </a:fld>
            <a:endParaRPr lang="en-US">
              <a:solidFill>
                <a:srgbClr val="4E5B6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B3EB-F4F2-46F4-8867-D3C68411A9A0}" type="slidenum">
              <a:rPr lang="en-US" smtClean="0">
                <a:solidFill>
                  <a:srgbClr val="4E5B6F"/>
                </a:solidFill>
              </a:rPr>
              <a:pPr/>
              <a:t>25</a:t>
            </a:fld>
            <a:endParaRPr lang="en-US" sz="1200" dirty="0">
              <a:solidFill>
                <a:srgbClr val="4E5B6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57" y="1554525"/>
            <a:ext cx="4778547" cy="317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7864" y="4839543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solidFill>
                  <a:srgbClr val="FF0000"/>
                </a:solidFill>
              </a:rPr>
              <a:t>Identification </a:t>
            </a:r>
            <a:r>
              <a:rPr lang="fr-CH" sz="2800" b="1" dirty="0" err="1" smtClean="0">
                <a:solidFill>
                  <a:srgbClr val="FF0000"/>
                </a:solidFill>
              </a:rPr>
              <a:t>attack</a:t>
            </a:r>
            <a:endParaRPr lang="fr-CH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195" y="1988840"/>
            <a:ext cx="2829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b="1" dirty="0">
                <a:solidFill>
                  <a:prstClr val="black"/>
                </a:solidFill>
              </a:rPr>
              <a:t>g</a:t>
            </a:r>
            <a:r>
              <a:rPr lang="fr-CH" sz="2400" baseline="-25000" dirty="0" smtClean="0">
                <a:solidFill>
                  <a:prstClr val="black"/>
                </a:solidFill>
              </a:rPr>
              <a:t>1</a:t>
            </a:r>
            <a:r>
              <a:rPr lang="fr-CH" sz="2400" dirty="0" smtClean="0">
                <a:solidFill>
                  <a:prstClr val="black"/>
                </a:solidFill>
              </a:rPr>
              <a:t> = (</a:t>
            </a:r>
            <a:r>
              <a:rPr lang="fr-CH" sz="2400" i="1" dirty="0" smtClean="0">
                <a:solidFill>
                  <a:prstClr val="black"/>
                </a:solidFill>
              </a:rPr>
              <a:t>g</a:t>
            </a:r>
            <a:r>
              <a:rPr lang="fr-CH" sz="2400" baseline="-25000" dirty="0" smtClean="0">
                <a:solidFill>
                  <a:prstClr val="black"/>
                </a:solidFill>
              </a:rPr>
              <a:t>1,1</a:t>
            </a:r>
            <a:r>
              <a:rPr lang="fr-CH" sz="2400" dirty="0" smtClean="0">
                <a:solidFill>
                  <a:prstClr val="black"/>
                </a:solidFill>
              </a:rPr>
              <a:t>,</a:t>
            </a:r>
            <a:r>
              <a:rPr lang="fr-CH" sz="2400" dirty="0">
                <a:solidFill>
                  <a:prstClr val="black"/>
                </a:solidFill>
              </a:rPr>
              <a:t> </a:t>
            </a:r>
            <a:r>
              <a:rPr lang="fr-CH" sz="2400" i="1" dirty="0" smtClean="0">
                <a:solidFill>
                  <a:prstClr val="black"/>
                </a:solidFill>
              </a:rPr>
              <a:t>g</a:t>
            </a:r>
            <a:r>
              <a:rPr lang="fr-CH" sz="2400" baseline="-25000" dirty="0" smtClean="0">
                <a:solidFill>
                  <a:prstClr val="black"/>
                </a:solidFill>
              </a:rPr>
              <a:t>1,2</a:t>
            </a:r>
            <a:r>
              <a:rPr lang="fr-CH" sz="2400" dirty="0" smtClean="0">
                <a:solidFill>
                  <a:prstClr val="black"/>
                </a:solidFill>
              </a:rPr>
              <a:t>, …, </a:t>
            </a:r>
            <a:r>
              <a:rPr lang="fr-CH" sz="2400" i="1" dirty="0" smtClean="0">
                <a:solidFill>
                  <a:prstClr val="black"/>
                </a:solidFill>
              </a:rPr>
              <a:t>g</a:t>
            </a:r>
            <a:r>
              <a:rPr lang="fr-CH" sz="2400" baseline="-25000" dirty="0" smtClean="0">
                <a:solidFill>
                  <a:prstClr val="black"/>
                </a:solidFill>
              </a:rPr>
              <a:t>1,</a:t>
            </a:r>
            <a:r>
              <a:rPr lang="fr-CH" sz="2400" i="1" baseline="-25000" dirty="0" smtClean="0">
                <a:solidFill>
                  <a:prstClr val="black"/>
                </a:solidFill>
              </a:rPr>
              <a:t>s</a:t>
            </a:r>
            <a:r>
              <a:rPr lang="fr-CH" sz="2400" dirty="0" smtClean="0">
                <a:solidFill>
                  <a:prstClr val="black"/>
                </a:solidFill>
              </a:rPr>
              <a:t>)</a:t>
            </a:r>
            <a:r>
              <a:rPr lang="fr-CH" sz="2400" i="1" dirty="0" smtClean="0">
                <a:solidFill>
                  <a:prstClr val="black"/>
                </a:solidFill>
              </a:rPr>
              <a:t> 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195" y="3039343"/>
            <a:ext cx="2868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b="1" dirty="0" smtClean="0">
                <a:solidFill>
                  <a:prstClr val="black"/>
                </a:solidFill>
              </a:rPr>
              <a:t>g</a:t>
            </a:r>
            <a:r>
              <a:rPr lang="fr-CH" sz="2400" baseline="-25000" dirty="0">
                <a:solidFill>
                  <a:prstClr val="black"/>
                </a:solidFill>
              </a:rPr>
              <a:t>2</a:t>
            </a:r>
            <a:r>
              <a:rPr lang="fr-CH" sz="2400" dirty="0" smtClean="0">
                <a:solidFill>
                  <a:prstClr val="black"/>
                </a:solidFill>
              </a:rPr>
              <a:t> = (</a:t>
            </a:r>
            <a:r>
              <a:rPr lang="fr-CH" sz="2400" i="1" dirty="0" smtClean="0">
                <a:solidFill>
                  <a:prstClr val="black"/>
                </a:solidFill>
              </a:rPr>
              <a:t>g</a:t>
            </a:r>
            <a:r>
              <a:rPr lang="fr-CH" sz="2400" baseline="-25000" dirty="0">
                <a:solidFill>
                  <a:prstClr val="black"/>
                </a:solidFill>
              </a:rPr>
              <a:t>2</a:t>
            </a:r>
            <a:r>
              <a:rPr lang="fr-CH" sz="2400" baseline="-25000" dirty="0" smtClean="0">
                <a:solidFill>
                  <a:prstClr val="black"/>
                </a:solidFill>
              </a:rPr>
              <a:t>,1</a:t>
            </a:r>
            <a:r>
              <a:rPr lang="fr-CH" sz="2400" dirty="0" smtClean="0">
                <a:solidFill>
                  <a:prstClr val="black"/>
                </a:solidFill>
              </a:rPr>
              <a:t>,</a:t>
            </a:r>
            <a:r>
              <a:rPr lang="fr-CH" sz="2400" dirty="0">
                <a:solidFill>
                  <a:prstClr val="black"/>
                </a:solidFill>
              </a:rPr>
              <a:t> </a:t>
            </a:r>
            <a:r>
              <a:rPr lang="fr-CH" sz="2400" i="1" dirty="0" smtClean="0">
                <a:solidFill>
                  <a:prstClr val="black"/>
                </a:solidFill>
              </a:rPr>
              <a:t>g</a:t>
            </a:r>
            <a:r>
              <a:rPr lang="fr-CH" sz="2400" baseline="-25000" dirty="0">
                <a:solidFill>
                  <a:prstClr val="black"/>
                </a:solidFill>
              </a:rPr>
              <a:t>2</a:t>
            </a:r>
            <a:r>
              <a:rPr lang="fr-CH" sz="2400" baseline="-25000" dirty="0" smtClean="0">
                <a:solidFill>
                  <a:prstClr val="black"/>
                </a:solidFill>
              </a:rPr>
              <a:t>,2</a:t>
            </a:r>
            <a:r>
              <a:rPr lang="fr-CH" sz="2400" dirty="0" smtClean="0">
                <a:solidFill>
                  <a:prstClr val="black"/>
                </a:solidFill>
              </a:rPr>
              <a:t>, …, </a:t>
            </a:r>
            <a:r>
              <a:rPr lang="fr-CH" sz="2400" i="1" dirty="0" smtClean="0">
                <a:solidFill>
                  <a:prstClr val="black"/>
                </a:solidFill>
              </a:rPr>
              <a:t>g</a:t>
            </a:r>
            <a:r>
              <a:rPr lang="fr-CH" sz="2400" baseline="-25000" dirty="0">
                <a:solidFill>
                  <a:prstClr val="black"/>
                </a:solidFill>
              </a:rPr>
              <a:t>2</a:t>
            </a:r>
            <a:r>
              <a:rPr lang="fr-CH" sz="2400" baseline="-25000" dirty="0" smtClean="0">
                <a:solidFill>
                  <a:prstClr val="black"/>
                </a:solidFill>
              </a:rPr>
              <a:t>,</a:t>
            </a:r>
            <a:r>
              <a:rPr lang="fr-CH" sz="2400" i="1" baseline="-25000" dirty="0" smtClean="0">
                <a:solidFill>
                  <a:prstClr val="black"/>
                </a:solidFill>
              </a:rPr>
              <a:t>s</a:t>
            </a:r>
            <a:r>
              <a:rPr lang="fr-CH" sz="2400" dirty="0" smtClean="0">
                <a:solidFill>
                  <a:prstClr val="black"/>
                </a:solidFill>
              </a:rPr>
              <a:t>)</a:t>
            </a:r>
            <a:r>
              <a:rPr lang="fr-CH" sz="2400" i="1" dirty="0" smtClean="0">
                <a:solidFill>
                  <a:prstClr val="black"/>
                </a:solidFill>
              </a:rPr>
              <a:t> 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195" y="4047455"/>
            <a:ext cx="2890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b="1" dirty="0" err="1" smtClean="0">
                <a:solidFill>
                  <a:prstClr val="black"/>
                </a:solidFill>
              </a:rPr>
              <a:t>g</a:t>
            </a:r>
            <a:r>
              <a:rPr lang="fr-CH" sz="2400" i="1" baseline="-25000" dirty="0" err="1" smtClean="0">
                <a:solidFill>
                  <a:prstClr val="black"/>
                </a:solidFill>
              </a:rPr>
              <a:t>n</a:t>
            </a:r>
            <a:r>
              <a:rPr lang="fr-CH" sz="2400" dirty="0" smtClean="0">
                <a:solidFill>
                  <a:prstClr val="black"/>
                </a:solidFill>
              </a:rPr>
              <a:t> = (</a:t>
            </a:r>
            <a:r>
              <a:rPr lang="fr-CH" sz="2400" i="1" dirty="0" smtClean="0">
                <a:solidFill>
                  <a:prstClr val="black"/>
                </a:solidFill>
              </a:rPr>
              <a:t>g</a:t>
            </a:r>
            <a:r>
              <a:rPr lang="fr-CH" sz="2400" i="1" baseline="-25000" dirty="0" smtClean="0">
                <a:solidFill>
                  <a:prstClr val="black"/>
                </a:solidFill>
              </a:rPr>
              <a:t>n</a:t>
            </a:r>
            <a:r>
              <a:rPr lang="fr-CH" sz="2400" baseline="-25000" dirty="0" smtClean="0">
                <a:solidFill>
                  <a:prstClr val="black"/>
                </a:solidFill>
              </a:rPr>
              <a:t>,1</a:t>
            </a:r>
            <a:r>
              <a:rPr lang="fr-CH" sz="2400" dirty="0" smtClean="0">
                <a:solidFill>
                  <a:prstClr val="black"/>
                </a:solidFill>
              </a:rPr>
              <a:t>,</a:t>
            </a:r>
            <a:r>
              <a:rPr lang="fr-CH" sz="2400" dirty="0">
                <a:solidFill>
                  <a:prstClr val="black"/>
                </a:solidFill>
              </a:rPr>
              <a:t> </a:t>
            </a:r>
            <a:r>
              <a:rPr lang="fr-CH" sz="2400" i="1" dirty="0" smtClean="0">
                <a:solidFill>
                  <a:prstClr val="black"/>
                </a:solidFill>
              </a:rPr>
              <a:t>g</a:t>
            </a:r>
            <a:r>
              <a:rPr lang="fr-CH" sz="2400" i="1" baseline="-25000" dirty="0" smtClean="0">
                <a:solidFill>
                  <a:prstClr val="black"/>
                </a:solidFill>
              </a:rPr>
              <a:t>n</a:t>
            </a:r>
            <a:r>
              <a:rPr lang="fr-CH" sz="2400" baseline="-25000" dirty="0" smtClean="0">
                <a:solidFill>
                  <a:prstClr val="black"/>
                </a:solidFill>
              </a:rPr>
              <a:t>,2</a:t>
            </a:r>
            <a:r>
              <a:rPr lang="fr-CH" sz="2400" dirty="0" smtClean="0">
                <a:solidFill>
                  <a:prstClr val="black"/>
                </a:solidFill>
              </a:rPr>
              <a:t>, …, </a:t>
            </a:r>
            <a:r>
              <a:rPr lang="fr-CH" sz="2400" i="1" dirty="0" err="1" smtClean="0">
                <a:solidFill>
                  <a:prstClr val="black"/>
                </a:solidFill>
              </a:rPr>
              <a:t>g</a:t>
            </a:r>
            <a:r>
              <a:rPr lang="fr-CH" sz="2400" i="1" baseline="-25000" dirty="0" err="1">
                <a:solidFill>
                  <a:prstClr val="black"/>
                </a:solidFill>
              </a:rPr>
              <a:t>n</a:t>
            </a:r>
            <a:r>
              <a:rPr lang="fr-CH" sz="2400" baseline="-25000" dirty="0" err="1" smtClean="0">
                <a:solidFill>
                  <a:prstClr val="black"/>
                </a:solidFill>
              </a:rPr>
              <a:t>,</a:t>
            </a:r>
            <a:r>
              <a:rPr lang="fr-CH" sz="2400" i="1" baseline="-25000" dirty="0" err="1" smtClean="0">
                <a:solidFill>
                  <a:prstClr val="black"/>
                </a:solidFill>
              </a:rPr>
              <a:t>s</a:t>
            </a:r>
            <a:r>
              <a:rPr lang="fr-CH" sz="2400" dirty="0" smtClean="0">
                <a:solidFill>
                  <a:prstClr val="black"/>
                </a:solidFill>
              </a:rPr>
              <a:t>)</a:t>
            </a:r>
            <a:r>
              <a:rPr lang="fr-CH" sz="2400" i="1" dirty="0" smtClean="0">
                <a:solidFill>
                  <a:prstClr val="black"/>
                </a:solidFill>
              </a:rPr>
              <a:t> 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776" y="1115452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n </a:t>
            </a:r>
            <a:r>
              <a:rPr lang="fr-CH" b="1" dirty="0" err="1">
                <a:solidFill>
                  <a:srgbClr val="FF0000"/>
                </a:solidFill>
              </a:rPr>
              <a:t>genotypes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11746" y="1115452"/>
            <a:ext cx="147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>
                <a:solidFill>
                  <a:srgbClr val="FF0000"/>
                </a:solidFill>
              </a:rPr>
              <a:t>1  </a:t>
            </a:r>
            <a:r>
              <a:rPr lang="fr-CH" b="1" dirty="0" err="1">
                <a:solidFill>
                  <a:srgbClr val="FF0000"/>
                </a:solidFill>
              </a:rPr>
              <a:t>phenotype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4089" y="2708920"/>
            <a:ext cx="1944216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2899" y="2636912"/>
            <a:ext cx="2810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b="1" dirty="0" smtClean="0">
                <a:solidFill>
                  <a:prstClr val="black"/>
                </a:solidFill>
              </a:rPr>
              <a:t>p</a:t>
            </a:r>
            <a:r>
              <a:rPr lang="fr-CH" sz="2400" i="1" baseline="-25000" dirty="0">
                <a:solidFill>
                  <a:prstClr val="black"/>
                </a:solidFill>
              </a:rPr>
              <a:t>x</a:t>
            </a:r>
            <a:r>
              <a:rPr lang="fr-CH" sz="2400" dirty="0" smtClean="0">
                <a:solidFill>
                  <a:prstClr val="black"/>
                </a:solidFill>
              </a:rPr>
              <a:t> = (</a:t>
            </a:r>
            <a:r>
              <a:rPr lang="fr-CH" sz="2400" i="1" dirty="0" smtClean="0">
                <a:solidFill>
                  <a:prstClr val="black"/>
                </a:solidFill>
              </a:rPr>
              <a:t>p</a:t>
            </a:r>
            <a:r>
              <a:rPr lang="fr-CH" sz="2400" i="1" baseline="-25000" dirty="0">
                <a:solidFill>
                  <a:prstClr val="black"/>
                </a:solidFill>
              </a:rPr>
              <a:t>x</a:t>
            </a:r>
            <a:r>
              <a:rPr lang="fr-CH" sz="2400" baseline="-25000" dirty="0" smtClean="0">
                <a:solidFill>
                  <a:prstClr val="black"/>
                </a:solidFill>
              </a:rPr>
              <a:t>,1</a:t>
            </a:r>
            <a:r>
              <a:rPr lang="fr-CH" sz="2400" dirty="0" smtClean="0">
                <a:solidFill>
                  <a:prstClr val="black"/>
                </a:solidFill>
              </a:rPr>
              <a:t>,</a:t>
            </a:r>
            <a:r>
              <a:rPr lang="fr-CH" sz="2400" dirty="0">
                <a:solidFill>
                  <a:prstClr val="black"/>
                </a:solidFill>
              </a:rPr>
              <a:t> </a:t>
            </a:r>
            <a:r>
              <a:rPr lang="fr-CH" sz="2400" i="1" dirty="0" smtClean="0">
                <a:solidFill>
                  <a:prstClr val="black"/>
                </a:solidFill>
              </a:rPr>
              <a:t>p</a:t>
            </a:r>
            <a:r>
              <a:rPr lang="fr-CH" sz="2400" i="1" baseline="-25000" dirty="0">
                <a:solidFill>
                  <a:prstClr val="black"/>
                </a:solidFill>
              </a:rPr>
              <a:t>x</a:t>
            </a:r>
            <a:r>
              <a:rPr lang="fr-CH" sz="2400" baseline="-25000" dirty="0" smtClean="0">
                <a:solidFill>
                  <a:prstClr val="black"/>
                </a:solidFill>
              </a:rPr>
              <a:t>,2</a:t>
            </a:r>
            <a:r>
              <a:rPr lang="fr-CH" sz="2400" dirty="0" smtClean="0">
                <a:solidFill>
                  <a:prstClr val="black"/>
                </a:solidFill>
              </a:rPr>
              <a:t>, …, </a:t>
            </a:r>
            <a:r>
              <a:rPr lang="fr-CH" sz="2400" i="1" dirty="0" err="1" smtClean="0">
                <a:solidFill>
                  <a:prstClr val="black"/>
                </a:solidFill>
              </a:rPr>
              <a:t>p</a:t>
            </a:r>
            <a:r>
              <a:rPr lang="fr-CH" sz="2400" i="1" baseline="-25000" dirty="0" err="1">
                <a:solidFill>
                  <a:prstClr val="black"/>
                </a:solidFill>
              </a:rPr>
              <a:t>x</a:t>
            </a:r>
            <a:r>
              <a:rPr lang="fr-CH" sz="2400" baseline="-25000" dirty="0" err="1" smtClean="0">
                <a:solidFill>
                  <a:prstClr val="black"/>
                </a:solidFill>
              </a:rPr>
              <a:t>,</a:t>
            </a:r>
            <a:r>
              <a:rPr lang="fr-CH" sz="2400" i="1" baseline="-25000" dirty="0" err="1" smtClean="0">
                <a:solidFill>
                  <a:prstClr val="black"/>
                </a:solidFill>
              </a:rPr>
              <a:t>t</a:t>
            </a:r>
            <a:r>
              <a:rPr lang="fr-CH" sz="2400" dirty="0" smtClean="0">
                <a:solidFill>
                  <a:prstClr val="black"/>
                </a:solidFill>
              </a:rPr>
              <a:t>)</a:t>
            </a:r>
            <a:r>
              <a:rPr lang="fr-CH" sz="2400" i="1" dirty="0" smtClean="0">
                <a:solidFill>
                  <a:prstClr val="black"/>
                </a:solidFill>
              </a:rPr>
              <a:t> </a:t>
            </a:r>
            <a:endParaRPr lang="fr-CH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6782242">
            <a:off x="4362336" y="2884028"/>
            <a:ext cx="423663" cy="2019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71600" y="5487615"/>
                <a:ext cx="77048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2400" dirty="0" smtClean="0">
                    <a:solidFill>
                      <a:prstClr val="black"/>
                    </a:solidFill>
                  </a:rPr>
                  <a:t>Select the </a:t>
                </a:r>
                <a:r>
                  <a:rPr lang="fr-CH" sz="2400" dirty="0" err="1" smtClean="0">
                    <a:solidFill>
                      <a:prstClr val="black"/>
                    </a:solidFill>
                  </a:rPr>
                  <a:t>genotype</a:t>
                </a:r>
                <a:r>
                  <a:rPr lang="fr-CH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fr-CH" sz="2400" b="1" dirty="0" smtClean="0">
                    <a:solidFill>
                      <a:prstClr val="black"/>
                    </a:solidFill>
                  </a:rPr>
                  <a:t>g</a:t>
                </a:r>
                <a:r>
                  <a:rPr lang="fr-CH" sz="2400" i="1" baseline="-25000" dirty="0" smtClean="0">
                    <a:solidFill>
                      <a:prstClr val="black"/>
                    </a:solidFill>
                  </a:rPr>
                  <a:t>i</a:t>
                </a:r>
                <a:r>
                  <a:rPr lang="fr-CH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fr-CH" sz="2400" dirty="0" err="1" smtClean="0">
                    <a:solidFill>
                      <a:prstClr val="black"/>
                    </a:solidFill>
                  </a:rPr>
                  <a:t>that</a:t>
                </a:r>
                <a:r>
                  <a:rPr lang="fr-CH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fr-CH" sz="2400" dirty="0" err="1" smtClean="0">
                    <a:solidFill>
                      <a:prstClr val="black"/>
                    </a:solidFill>
                  </a:rPr>
                  <a:t>maximizes</a:t>
                </a:r>
                <a:r>
                  <a:rPr lang="fr-CH" sz="2400" dirty="0" smtClean="0">
                    <a:solidFill>
                      <a:prstClr val="black"/>
                    </a:solidFill>
                  </a:rPr>
                  <a:t> the </a:t>
                </a:r>
                <a:r>
                  <a:rPr lang="fr-CH" sz="2400" dirty="0" err="1" smtClean="0">
                    <a:solidFill>
                      <a:prstClr val="black"/>
                    </a:solidFill>
                  </a:rPr>
                  <a:t>likelihood</a:t>
                </a:r>
                <a:r>
                  <a:rPr lang="fr-CH" sz="2400" dirty="0" smtClean="0">
                    <a:solidFill>
                      <a:prstClr val="black"/>
                    </a:solidFill>
                  </a:rPr>
                  <a:t>:</a:t>
                </a:r>
                <a:endParaRPr lang="fr-CH" sz="2400" dirty="0">
                  <a:solidFill>
                    <a:prstClr val="black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fr-CH" sz="2400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CH" sz="2400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CH" sz="240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argmax</m:t>
                            </m:r>
                          </m:e>
                          <m:lim>
                            <m:r>
                              <a:rPr lang="fr-CH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fr-CH" sz="24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Pr</m:t>
                        </m:r>
                        <m:r>
                          <a:rPr lang="fr-CH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CH" sz="2400" i="1" dirty="0">
                            <a:solidFill>
                              <a:prstClr val="black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fr-CH" sz="2400" i="1" baseline="-25000" dirty="0">
                            <a:solidFill>
                              <a:prstClr val="black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fr-CH" sz="2400" baseline="-25000" dirty="0">
                            <a:solidFill>
                              <a:prstClr val="black"/>
                            </a:solidFill>
                          </a:rPr>
                          <m:t>,1</m:t>
                        </m:r>
                        <m:r>
                          <m:rPr>
                            <m:nor/>
                          </m:rPr>
                          <a:rPr lang="fr-CH" sz="2400" dirty="0">
                            <a:solidFill>
                              <a:prstClr val="black"/>
                            </a:solidFill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fr-CH" sz="2400" i="1" dirty="0">
                            <a:solidFill>
                              <a:prstClr val="black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fr-CH" sz="2400" i="1" baseline="-25000" dirty="0">
                            <a:solidFill>
                              <a:prstClr val="black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fr-CH" sz="2400" baseline="-25000" dirty="0">
                            <a:solidFill>
                              <a:prstClr val="black"/>
                            </a:solidFill>
                          </a:rPr>
                          <m:t>,2</m:t>
                        </m:r>
                        <m:r>
                          <m:rPr>
                            <m:nor/>
                          </m:rPr>
                          <a:rPr lang="fr-CH" sz="2400" dirty="0">
                            <a:solidFill>
                              <a:prstClr val="black"/>
                            </a:solidFill>
                          </a:rPr>
                          <m:t>, …, </m:t>
                        </m:r>
                        <m:r>
                          <m:rPr>
                            <m:nor/>
                          </m:rPr>
                          <a:rPr lang="fr-CH" sz="2400" i="1" dirty="0">
                            <a:solidFill>
                              <a:prstClr val="black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fr-CH" sz="2400" i="1" baseline="-25000" dirty="0">
                            <a:solidFill>
                              <a:prstClr val="black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fr-CH" sz="2400" baseline="-25000" dirty="0">
                            <a:solidFill>
                              <a:prstClr val="black"/>
                            </a:solidFill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fr-CH" sz="2400" i="1" baseline="-25000" dirty="0" smtClean="0">
                            <a:solidFill>
                              <a:prstClr val="black"/>
                            </a:solidFill>
                          </a:rPr>
                          <m:t>t</m:t>
                        </m:r>
                      </m:e>
                    </m:func>
                  </m:oMath>
                </a14:m>
                <a:r>
                  <a:rPr lang="fr-CH" sz="2400" dirty="0" smtClean="0">
                    <a:solidFill>
                      <a:prstClr val="black"/>
                    </a:solidFill>
                  </a:rPr>
                  <a:t>| </a:t>
                </a:r>
                <a:r>
                  <a:rPr lang="fr-CH" sz="2400" i="1" dirty="0" smtClean="0">
                    <a:solidFill>
                      <a:prstClr val="black"/>
                    </a:solidFill>
                  </a:rPr>
                  <a:t>g</a:t>
                </a:r>
                <a:r>
                  <a:rPr lang="fr-CH" sz="2400" i="1" baseline="-25000" dirty="0" smtClean="0">
                    <a:solidFill>
                      <a:prstClr val="black"/>
                    </a:solidFill>
                  </a:rPr>
                  <a:t>i</a:t>
                </a:r>
                <a:r>
                  <a:rPr lang="fr-CH" sz="2400" baseline="-25000" dirty="0" smtClean="0">
                    <a:solidFill>
                      <a:prstClr val="black"/>
                    </a:solidFill>
                  </a:rPr>
                  <a:t>,1</a:t>
                </a:r>
                <a:r>
                  <a:rPr lang="fr-CH" sz="2400" dirty="0">
                    <a:solidFill>
                      <a:prstClr val="black"/>
                    </a:solidFill>
                  </a:rPr>
                  <a:t>, </a:t>
                </a:r>
                <a:r>
                  <a:rPr lang="fr-CH" sz="2400" i="1" dirty="0" smtClean="0">
                    <a:solidFill>
                      <a:prstClr val="black"/>
                    </a:solidFill>
                  </a:rPr>
                  <a:t>g</a:t>
                </a:r>
                <a:r>
                  <a:rPr lang="fr-CH" sz="2400" i="1" baseline="-25000" dirty="0" smtClean="0">
                    <a:solidFill>
                      <a:prstClr val="black"/>
                    </a:solidFill>
                  </a:rPr>
                  <a:t>i</a:t>
                </a:r>
                <a:r>
                  <a:rPr lang="fr-CH" sz="2400" baseline="-25000" dirty="0" smtClean="0">
                    <a:solidFill>
                      <a:prstClr val="black"/>
                    </a:solidFill>
                  </a:rPr>
                  <a:t>,2</a:t>
                </a:r>
                <a:r>
                  <a:rPr lang="fr-CH" sz="2400" dirty="0">
                    <a:solidFill>
                      <a:prstClr val="black"/>
                    </a:solidFill>
                  </a:rPr>
                  <a:t>, …, </a:t>
                </a:r>
                <a:r>
                  <a:rPr lang="fr-CH" sz="2400" i="1" dirty="0" err="1" smtClean="0">
                    <a:solidFill>
                      <a:prstClr val="black"/>
                    </a:solidFill>
                  </a:rPr>
                  <a:t>g</a:t>
                </a:r>
                <a:r>
                  <a:rPr lang="fr-CH" sz="2400" i="1" baseline="-25000" dirty="0" err="1">
                    <a:solidFill>
                      <a:prstClr val="black"/>
                    </a:solidFill>
                  </a:rPr>
                  <a:t>i</a:t>
                </a:r>
                <a:r>
                  <a:rPr lang="fr-CH" sz="2400" baseline="-25000" dirty="0" err="1" smtClean="0">
                    <a:solidFill>
                      <a:prstClr val="black"/>
                    </a:solidFill>
                  </a:rPr>
                  <a:t>,</a:t>
                </a:r>
                <a:r>
                  <a:rPr lang="fr-CH" sz="2400" i="1" baseline="-25000" dirty="0" err="1" smtClean="0">
                    <a:solidFill>
                      <a:prstClr val="black"/>
                    </a:solidFill>
                  </a:rPr>
                  <a:t>s</a:t>
                </a:r>
                <a:r>
                  <a:rPr lang="fr-CH" sz="2400" dirty="0" smtClean="0">
                    <a:solidFill>
                      <a:prstClr val="black"/>
                    </a:solidFill>
                  </a:rPr>
                  <a:t>) </a:t>
                </a:r>
                <a:endParaRPr lang="fr-CH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487615"/>
                <a:ext cx="7704856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7504" y="4869160"/>
            <a:ext cx="2132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000" dirty="0" err="1">
                <a:solidFill>
                  <a:prstClr val="black"/>
                </a:solidFill>
              </a:rPr>
              <a:t>w</a:t>
            </a:r>
            <a:r>
              <a:rPr lang="fr-CH" sz="2000" dirty="0" err="1" smtClean="0">
                <a:solidFill>
                  <a:prstClr val="black"/>
                </a:solidFill>
              </a:rPr>
              <a:t>here</a:t>
            </a:r>
            <a:r>
              <a:rPr lang="fr-CH" sz="2000" i="1" dirty="0" smtClean="0">
                <a:solidFill>
                  <a:prstClr val="black"/>
                </a:solidFill>
              </a:rPr>
              <a:t> </a:t>
            </a:r>
            <a:r>
              <a:rPr lang="fr-CH" sz="2000" i="1" dirty="0" err="1" smtClean="0">
                <a:solidFill>
                  <a:prstClr val="black"/>
                </a:solidFill>
              </a:rPr>
              <a:t>g</a:t>
            </a:r>
            <a:r>
              <a:rPr lang="fr-CH" sz="2000" i="1" baseline="-25000" dirty="0" err="1" smtClean="0">
                <a:solidFill>
                  <a:prstClr val="black"/>
                </a:solidFill>
              </a:rPr>
              <a:t>i</a:t>
            </a:r>
            <a:r>
              <a:rPr lang="fr-CH" sz="2000" baseline="-25000" dirty="0" err="1" smtClean="0">
                <a:solidFill>
                  <a:prstClr val="black"/>
                </a:solidFill>
              </a:rPr>
              <a:t>,</a:t>
            </a:r>
            <a:r>
              <a:rPr lang="fr-CH" sz="2000" i="1" baseline="-25000" dirty="0" err="1" smtClean="0">
                <a:solidFill>
                  <a:prstClr val="black"/>
                </a:solidFill>
              </a:rPr>
              <a:t>j</a:t>
            </a:r>
            <a:r>
              <a:rPr lang="fr-CH" sz="2000" i="1" baseline="-25000" dirty="0" smtClean="0">
                <a:solidFill>
                  <a:prstClr val="black"/>
                </a:solidFill>
              </a:rPr>
              <a:t> </a:t>
            </a:r>
            <a:r>
              <a:rPr lang="fr-CH" sz="2000" i="1" dirty="0" smtClean="0">
                <a:solidFill>
                  <a:prstClr val="black"/>
                </a:solidFill>
              </a:rPr>
              <a:t>= </a:t>
            </a:r>
            <a:r>
              <a:rPr lang="fr-CH" sz="2000" dirty="0" smtClean="0">
                <a:solidFill>
                  <a:prstClr val="black"/>
                </a:solidFill>
              </a:rPr>
              <a:t>{0, 1, 2}</a:t>
            </a:r>
            <a:endParaRPr lang="fr-CH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75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8" grpId="0"/>
      <p:bldP spid="12" grpId="0"/>
      <p:bldP spid="13" grpId="0" animBg="1"/>
      <p:bldP spid="11" grpId="0"/>
      <p:bldP spid="15" grpId="0" animBg="1"/>
      <p:bldP spid="14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Perfect</a:t>
            </a:r>
            <a:r>
              <a:rPr lang="fr-CH" dirty="0" smtClean="0"/>
              <a:t> </a:t>
            </a:r>
            <a:r>
              <a:rPr lang="fr-CH" dirty="0" err="1" smtClean="0"/>
              <a:t>Matching</a:t>
            </a:r>
            <a:r>
              <a:rPr lang="fr-CH" dirty="0" smtClean="0"/>
              <a:t> Attack</a:t>
            </a:r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26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67744" y="2146504"/>
            <a:ext cx="720080" cy="71169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Oval 7"/>
          <p:cNvSpPr/>
          <p:nvPr/>
        </p:nvSpPr>
        <p:spPr>
          <a:xfrm>
            <a:off x="2267744" y="1138392"/>
            <a:ext cx="720080" cy="71169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Oval 8"/>
          <p:cNvSpPr/>
          <p:nvPr/>
        </p:nvSpPr>
        <p:spPr>
          <a:xfrm>
            <a:off x="2280529" y="3730680"/>
            <a:ext cx="720080" cy="71169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2404806" y="1191236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b="1" dirty="0"/>
              <a:t>g</a:t>
            </a:r>
            <a:r>
              <a:rPr lang="fr-CH" sz="2800" baseline="-25000" dirty="0"/>
              <a:t>1</a:t>
            </a:r>
            <a:endParaRPr lang="fr-CH" sz="2800" dirty="0"/>
          </a:p>
        </p:txBody>
      </p:sp>
      <p:sp>
        <p:nvSpPr>
          <p:cNvPr id="12" name="Rectangle 11"/>
          <p:cNvSpPr/>
          <p:nvPr/>
        </p:nvSpPr>
        <p:spPr>
          <a:xfrm>
            <a:off x="2424545" y="2199348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b="1" dirty="0" smtClean="0"/>
              <a:t>g</a:t>
            </a:r>
            <a:r>
              <a:rPr lang="fr-CH" sz="2800" baseline="-25000" dirty="0" smtClean="0"/>
              <a:t>2</a:t>
            </a:r>
            <a:endParaRPr lang="fr-CH" sz="2800" dirty="0"/>
          </a:p>
        </p:txBody>
      </p:sp>
      <p:sp>
        <p:nvSpPr>
          <p:cNvPr id="13" name="Rectangle 12"/>
          <p:cNvSpPr/>
          <p:nvPr/>
        </p:nvSpPr>
        <p:spPr>
          <a:xfrm>
            <a:off x="2424545" y="3783524"/>
            <a:ext cx="508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b="1" dirty="0" err="1" smtClean="0"/>
              <a:t>g</a:t>
            </a:r>
            <a:r>
              <a:rPr lang="fr-CH" sz="2800" i="1" baseline="-25000" dirty="0" err="1" smtClean="0"/>
              <a:t>n</a:t>
            </a:r>
            <a:endParaRPr lang="fr-CH" sz="2800" i="1" dirty="0"/>
          </a:p>
        </p:txBody>
      </p:sp>
      <p:sp>
        <p:nvSpPr>
          <p:cNvPr id="14" name="Oval 13"/>
          <p:cNvSpPr/>
          <p:nvPr/>
        </p:nvSpPr>
        <p:spPr>
          <a:xfrm>
            <a:off x="6143391" y="2146504"/>
            <a:ext cx="720080" cy="71169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Oval 14"/>
          <p:cNvSpPr/>
          <p:nvPr/>
        </p:nvSpPr>
        <p:spPr>
          <a:xfrm>
            <a:off x="6143391" y="1138392"/>
            <a:ext cx="720080" cy="71169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Oval 15"/>
          <p:cNvSpPr/>
          <p:nvPr/>
        </p:nvSpPr>
        <p:spPr>
          <a:xfrm>
            <a:off x="6156176" y="3730680"/>
            <a:ext cx="720080" cy="711696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6280453" y="1191236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b="1" dirty="0" smtClean="0"/>
              <a:t>p</a:t>
            </a:r>
            <a:r>
              <a:rPr lang="fr-CH" sz="2800" baseline="-25000" dirty="0" smtClean="0"/>
              <a:t>1</a:t>
            </a:r>
            <a:endParaRPr lang="fr-CH" sz="2800" dirty="0"/>
          </a:p>
        </p:txBody>
      </p:sp>
      <p:sp>
        <p:nvSpPr>
          <p:cNvPr id="18" name="Rectangle 17"/>
          <p:cNvSpPr/>
          <p:nvPr/>
        </p:nvSpPr>
        <p:spPr>
          <a:xfrm>
            <a:off x="6300192" y="2199348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b="1" dirty="0"/>
              <a:t>p</a:t>
            </a:r>
            <a:r>
              <a:rPr lang="fr-CH" sz="2800" baseline="-25000" dirty="0" smtClean="0"/>
              <a:t>2</a:t>
            </a:r>
            <a:endParaRPr lang="fr-CH" sz="2800" dirty="0"/>
          </a:p>
        </p:txBody>
      </p:sp>
      <p:sp>
        <p:nvSpPr>
          <p:cNvPr id="19" name="Rectangle 18"/>
          <p:cNvSpPr/>
          <p:nvPr/>
        </p:nvSpPr>
        <p:spPr>
          <a:xfrm>
            <a:off x="6300192" y="3783524"/>
            <a:ext cx="502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800" b="1" dirty="0" err="1" smtClean="0"/>
              <a:t>p</a:t>
            </a:r>
            <a:r>
              <a:rPr lang="fr-CH" sz="2800" i="1" baseline="-25000" dirty="0" err="1">
                <a:cs typeface="Times New Roman"/>
              </a:rPr>
              <a:t>n</a:t>
            </a:r>
            <a:endParaRPr lang="fr-CH" sz="2800" i="1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2340622" y="314503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/>
              <a:t>. . .</a:t>
            </a:r>
            <a:endParaRPr lang="fr-CH" sz="1400" b="1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6227314" y="314503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/>
              <a:t>. . .</a:t>
            </a:r>
            <a:endParaRPr lang="fr-CH" sz="1400" b="1" dirty="0"/>
          </a:p>
        </p:txBody>
      </p:sp>
      <p:cxnSp>
        <p:nvCxnSpPr>
          <p:cNvPr id="23" name="Straight Connector 22"/>
          <p:cNvCxnSpPr>
            <a:stCxn id="8" idx="6"/>
            <a:endCxn id="15" idx="2"/>
          </p:cNvCxnSpPr>
          <p:nvPr/>
        </p:nvCxnSpPr>
        <p:spPr>
          <a:xfrm>
            <a:off x="2987824" y="1494240"/>
            <a:ext cx="3155567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87824" y="2506544"/>
            <a:ext cx="3155567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00609" y="4090720"/>
            <a:ext cx="3155567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6"/>
            <a:endCxn id="15" idx="2"/>
          </p:cNvCxnSpPr>
          <p:nvPr/>
        </p:nvCxnSpPr>
        <p:spPr>
          <a:xfrm flipV="1">
            <a:off x="2987824" y="1494240"/>
            <a:ext cx="3155567" cy="1008112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6"/>
            <a:endCxn id="15" idx="2"/>
          </p:cNvCxnSpPr>
          <p:nvPr/>
        </p:nvCxnSpPr>
        <p:spPr>
          <a:xfrm flipV="1">
            <a:off x="3000609" y="1494240"/>
            <a:ext cx="3142782" cy="2592288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6"/>
            <a:endCxn id="14" idx="2"/>
          </p:cNvCxnSpPr>
          <p:nvPr/>
        </p:nvCxnSpPr>
        <p:spPr>
          <a:xfrm>
            <a:off x="2987824" y="1494240"/>
            <a:ext cx="3155567" cy="1008112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6"/>
            <a:endCxn id="16" idx="2"/>
          </p:cNvCxnSpPr>
          <p:nvPr/>
        </p:nvCxnSpPr>
        <p:spPr>
          <a:xfrm>
            <a:off x="2987824" y="1494240"/>
            <a:ext cx="3168352" cy="2592288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6"/>
            <a:endCxn id="14" idx="2"/>
          </p:cNvCxnSpPr>
          <p:nvPr/>
        </p:nvCxnSpPr>
        <p:spPr>
          <a:xfrm flipV="1">
            <a:off x="3000609" y="2502352"/>
            <a:ext cx="3142782" cy="158417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7" idx="6"/>
            <a:endCxn id="16" idx="2"/>
          </p:cNvCxnSpPr>
          <p:nvPr/>
        </p:nvCxnSpPr>
        <p:spPr>
          <a:xfrm>
            <a:off x="2987824" y="2502352"/>
            <a:ext cx="3168352" cy="158417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-73024" y="4509120"/>
                <a:ext cx="9253536" cy="708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2000" dirty="0" smtClean="0"/>
                  <a:t>Find the best </a:t>
                </a:r>
                <a:r>
                  <a:rPr lang="fr-CH" sz="2000" dirty="0" err="1" smtClean="0"/>
                  <a:t>matching</a:t>
                </a:r>
                <a:r>
                  <a:rPr lang="fr-CH" sz="2000" dirty="0" smtClean="0"/>
                  <a:t> </a:t>
                </a:r>
                <a:r>
                  <a:rPr lang="el-GR" sz="2000" i="1" dirty="0" smtClean="0">
                    <a:latin typeface="Times New Roman"/>
                    <a:cs typeface="Times New Roman"/>
                  </a:rPr>
                  <a:t>σ</a:t>
                </a:r>
                <a:r>
                  <a:rPr lang="fr-CH" sz="2000" i="1" dirty="0" smtClean="0">
                    <a:latin typeface="Times New Roman"/>
                    <a:cs typeface="Times New Roman"/>
                  </a:rPr>
                  <a:t>*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that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maximizes</a:t>
                </a:r>
                <a:r>
                  <a:rPr lang="fr-CH" sz="2000" dirty="0" smtClean="0"/>
                  <a:t> the </a:t>
                </a:r>
                <a:r>
                  <a:rPr lang="fr-CH" sz="2000" dirty="0" err="1" smtClean="0"/>
                  <a:t>product</a:t>
                </a:r>
                <a:r>
                  <a:rPr lang="fr-CH" sz="2000" dirty="0" smtClean="0"/>
                  <a:t> of the </a:t>
                </a:r>
                <a:r>
                  <a:rPr lang="fr-CH" sz="2000" dirty="0" err="1" smtClean="0"/>
                  <a:t>likelihoods</a:t>
                </a:r>
                <a:r>
                  <a:rPr lang="fr-CH" sz="2000" dirty="0" smtClean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fr-CH" sz="2000" i="1" smtClean="0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CH" sz="2000" i="1" smtClean="0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CH" sz="2000" b="0" i="0" smtClean="0">
                                <a:latin typeface="Cambria Math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fr-CH" sz="200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/>
                              </a:rPr>
                              <m:t>σ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∏"/>
                            <m:ctrlPr>
                              <a:rPr lang="fr-CH" sz="200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fr-CH" sz="20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fr-CH" sz="20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fr-CH" sz="2000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fr-CH" sz="2000" b="0" i="1" smtClean="0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CH" sz="2000" b="0" i="0" smtClean="0">
                                    <a:latin typeface="Cambria Math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endChr m:val="|"/>
                                    <m:ctrlPr>
                                      <a:rPr lang="fr-CH" sz="20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fr-CH" sz="2000" b="1" dirty="0"/>
                                      <m:t>p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l-GR" sz="2000" i="1" baseline="-25000" dirty="0">
                                        <a:latin typeface="Times New Roman"/>
                                        <a:cs typeface="Times New Roman"/>
                                      </a:rPr>
                                      <m:t>σ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CH" sz="2000" b="0" i="1" baseline="-25000" dirty="0" smtClean="0">
                                        <a:latin typeface="Times New Roman"/>
                                        <a:cs typeface="Times New Roman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CH" sz="2000" b="0" i="1" baseline="-25000" dirty="0" smtClean="0">
                                        <a:latin typeface="Times New Roman"/>
                                        <a:cs typeface="Times New Roman"/>
                                      </a:rPr>
                                      <m:t>i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CH" sz="2000" b="0" i="1" baseline="-25000" dirty="0" smtClean="0">
                                        <a:latin typeface="Times New Roman"/>
                                        <a:cs typeface="Times New Roman"/>
                                      </a:rPr>
                                      <m:t>)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CH" sz="2000" i="1" dirty="0"/>
                                      <m:t> </m:t>
                                    </m:r>
                                  </m:e>
                                </m:d>
                              </m:e>
                            </m:func>
                            <m:r>
                              <m:rPr>
                                <m:nor/>
                              </m:rPr>
                              <a:rPr lang="fr-CH" sz="2000" b="1" dirty="0"/>
                              <m:t>g</m:t>
                            </m:r>
                            <m:r>
                              <m:rPr>
                                <m:nor/>
                              </m:rPr>
                              <a:rPr lang="fr-CH" sz="2000" b="0" i="1" baseline="-25000" dirty="0" smtClean="0"/>
                              <m:t>i</m:t>
                            </m:r>
                            <m:r>
                              <m:rPr>
                                <m:nor/>
                              </m:rPr>
                              <a:rPr lang="fr-CH" sz="2000" b="0" i="1" baseline="-25000" dirty="0" smtClean="0"/>
                              <m:t> </m:t>
                            </m:r>
                          </m:e>
                        </m:nary>
                      </m:e>
                    </m:func>
                  </m:oMath>
                </a14:m>
                <a:r>
                  <a:rPr lang="fr-CH" sz="2000" dirty="0" smtClean="0"/>
                  <a:t>), </a:t>
                </a:r>
                <a:endParaRPr lang="fr-CH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024" y="4509120"/>
                <a:ext cx="9253536" cy="708848"/>
              </a:xfrm>
              <a:prstGeom prst="rect">
                <a:avLst/>
              </a:prstGeom>
              <a:blipFill rotWithShape="1">
                <a:blip r:embed="rId2"/>
                <a:stretch>
                  <a:fillRect t="-26724" b="-10344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9376" y="5233443"/>
                <a:ext cx="9253536" cy="715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2000" dirty="0" smtClean="0"/>
                  <a:t>w</a:t>
                </a:r>
                <a:r>
                  <a:rPr lang="fr-CH" sz="2000" dirty="0" err="1" smtClean="0"/>
                  <a:t>hich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is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equivalent</a:t>
                </a:r>
                <a:r>
                  <a:rPr lang="fr-CH" sz="2000" dirty="0" smtClean="0"/>
                  <a:t> to </a:t>
                </a:r>
                <a:r>
                  <a:rPr lang="fr-CH" sz="2000" dirty="0" err="1" smtClean="0"/>
                  <a:t>maximize</a:t>
                </a:r>
                <a:r>
                  <a:rPr lang="fr-CH" sz="2000" dirty="0" smtClean="0"/>
                  <a:t> the </a:t>
                </a:r>
                <a:r>
                  <a:rPr lang="fr-CH" sz="2000" dirty="0" err="1" smtClean="0"/>
                  <a:t>sum</a:t>
                </a:r>
                <a:r>
                  <a:rPr lang="fr-CH" sz="2000" dirty="0" smtClean="0"/>
                  <a:t> of the log-</a:t>
                </a:r>
                <a:r>
                  <a:rPr lang="fr-CH" sz="2000" dirty="0" err="1" smtClean="0"/>
                  <a:t>likelihoods</a:t>
                </a:r>
                <a:endParaRPr lang="fr-CH" sz="2000" dirty="0" smtClean="0"/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fr-CH" sz="2000" i="1" smtClean="0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CH" sz="2000" i="1" smtClean="0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CH" sz="2000" b="0" i="0" smtClean="0">
                                <a:latin typeface="Cambria Math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fr-CH" sz="200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/>
                              </a:rPr>
                              <m:t>σ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fr-CH" sz="200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fr-CH" sz="20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fr-CH" sz="20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fr-CH" sz="2000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fr-CH" sz="2000" i="1" smtClean="0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func>
                                  <m:funcPr>
                                    <m:ctrlPr>
                                      <a:rPr lang="fr-CH" sz="2000" i="1" smtClean="0">
                                        <a:latin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CH" sz="200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fr-CH" sz="2000" i="1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fr-CH" sz="2000">
                                            <a:latin typeface="Cambria Math"/>
                                          </a:rPr>
                                          <m:t>Pr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endChr m:val="|"/>
                                            <m:ctrlPr>
                                              <a:rPr lang="fr-CH" sz="2000" i="1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nor/>
                                              </m:rPr>
                                              <a:rPr lang="fr-CH" sz="2000" b="1" dirty="0"/>
                                              <m:t>p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el-GR" sz="2000" i="1" baseline="-25000" dirty="0">
                                                <a:latin typeface="Times New Roman"/>
                                                <a:cs typeface="Times New Roman"/>
                                              </a:rPr>
                                              <m:t>σ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fr-CH" sz="2000" i="1" baseline="-25000" dirty="0">
                                                <a:latin typeface="Times New Roman"/>
                                                <a:cs typeface="Times New Roman"/>
                                              </a:rPr>
                                              <m:t>(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fr-CH" sz="2000" i="1" baseline="-25000" dirty="0">
                                                <a:latin typeface="Times New Roman"/>
                                                <a:cs typeface="Times New Roman"/>
                                              </a:rPr>
                                              <m:t>i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fr-CH" sz="2000" i="1" baseline="-25000" dirty="0">
                                                <a:latin typeface="Times New Roman"/>
                                                <a:cs typeface="Times New Roman"/>
                                              </a:rPr>
                                              <m:t>)</m:t>
                                            </m:r>
                                            <m:r>
                                              <m:rPr>
                                                <m:nor/>
                                              </m:rPr>
                                              <a:rPr lang="fr-CH" sz="2000" i="1" dirty="0"/>
                                              <m:t> 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m:rPr>
                                        <m:nor/>
                                      </m:rPr>
                                      <a:rPr lang="fr-CH" sz="2000" b="1" dirty="0"/>
                                      <m:t>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CH" sz="2000" i="1" baseline="-25000" dirty="0"/>
                                      <m:t>i</m:t>
                                    </m:r>
                                  </m:e>
                                </m:func>
                                <m:r>
                                  <a:rPr lang="fr-CH" sz="2000" b="0" i="1" smtClean="0">
                                    <a:latin typeface="Cambria Math"/>
                                  </a:rPr>
                                  <m:t>)</m:t>
                                </m:r>
                              </m:fName>
                              <m:e/>
                            </m:func>
                          </m:e>
                        </m:nary>
                      </m:e>
                    </m:func>
                  </m:oMath>
                </a14:m>
                <a:r>
                  <a:rPr lang="fr-CH" sz="2000" dirty="0" smtClean="0"/>
                  <a:t> </a:t>
                </a:r>
                <a:endParaRPr lang="fr-CH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6" y="5233443"/>
                <a:ext cx="9253536" cy="715837"/>
              </a:xfrm>
              <a:prstGeom prst="rect">
                <a:avLst/>
              </a:prstGeom>
              <a:blipFill rotWithShape="1">
                <a:blip r:embed="rId3"/>
                <a:stretch>
                  <a:fillRect t="-26496" b="-101709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951159" y="5981218"/>
                <a:ext cx="7729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CH" sz="2000" i="1" dirty="0" smtClean="0"/>
                        <m:t>w</m:t>
                      </m:r>
                      <m:r>
                        <m:rPr>
                          <m:nor/>
                        </m:rPr>
                        <a:rPr lang="fr-CH" sz="2000" i="1" baseline="-25000" dirty="0">
                          <a:cs typeface="Times New Roman"/>
                        </a:rPr>
                        <m:t>i</m:t>
                      </m:r>
                      <m:r>
                        <m:rPr>
                          <m:nor/>
                        </m:rPr>
                        <a:rPr lang="fr-CH" sz="2000" b="0" i="1" baseline="-25000" dirty="0" smtClean="0">
                          <a:cs typeface="Times New Roman"/>
                        </a:rPr>
                        <m:t>,</m:t>
                      </m:r>
                      <m:r>
                        <m:rPr>
                          <m:nor/>
                        </m:rPr>
                        <a:rPr lang="el-GR" sz="2000" i="1" baseline="-25000" dirty="0">
                          <a:cs typeface="Times New Roman"/>
                        </a:rPr>
                        <m:t>σ</m:t>
                      </m:r>
                      <m:r>
                        <m:rPr>
                          <m:nor/>
                        </m:rPr>
                        <a:rPr lang="fr-CH" sz="2000" i="1" baseline="-25000" dirty="0">
                          <a:cs typeface="Times New Roman"/>
                        </a:rPr>
                        <m:t>(</m:t>
                      </m:r>
                      <m:r>
                        <m:rPr>
                          <m:nor/>
                        </m:rPr>
                        <a:rPr lang="fr-CH" sz="2000" i="1" baseline="-25000" dirty="0">
                          <a:cs typeface="Times New Roman"/>
                        </a:rPr>
                        <m:t>i</m:t>
                      </m:r>
                      <m:r>
                        <m:rPr>
                          <m:nor/>
                        </m:rPr>
                        <a:rPr lang="fr-CH" sz="2000" i="1" baseline="-25000" dirty="0">
                          <a:cs typeface="Times New Roman"/>
                        </a:rPr>
                        <m:t>) </m:t>
                      </m:r>
                    </m:oMath>
                  </m:oMathPara>
                </a14:m>
                <a:endParaRPr lang="fr-CH" sz="20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159" y="5981218"/>
                <a:ext cx="772969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Left Brace 47"/>
          <p:cNvSpPr/>
          <p:nvPr/>
        </p:nvSpPr>
        <p:spPr>
          <a:xfrm rot="16200000">
            <a:off x="5153431" y="5212628"/>
            <a:ext cx="266092" cy="1595382"/>
          </a:xfrm>
          <a:prstGeom prst="leftBrace">
            <a:avLst>
              <a:gd name="adj1" fmla="val 61717"/>
              <a:gd name="adj2" fmla="val 4798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263267" y="1052736"/>
                <a:ext cx="6687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CH" sz="2000" i="1" dirty="0" smtClean="0"/>
                        <m:t>w</m:t>
                      </m:r>
                      <m:r>
                        <m:rPr>
                          <m:nor/>
                        </m:rPr>
                        <a:rPr lang="fr-CH" sz="2000" b="0" baseline="-25000" dirty="0" smtClean="0">
                          <a:cs typeface="Times New Roman"/>
                        </a:rPr>
                        <m:t>1,1</m:t>
                      </m:r>
                      <m:r>
                        <m:rPr>
                          <m:nor/>
                        </m:rPr>
                        <a:rPr lang="fr-CH" sz="2000" i="1" dirty="0"/>
                        <m:t> </m:t>
                      </m:r>
                    </m:oMath>
                  </m:oMathPara>
                </a14:m>
                <a:endParaRPr lang="fr-CH" sz="20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267" y="1052736"/>
                <a:ext cx="668773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213622" y="4086528"/>
                <a:ext cx="6928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CH" sz="2000" i="1" dirty="0" smtClean="0"/>
                        <m:t>w</m:t>
                      </m:r>
                      <m:r>
                        <m:rPr>
                          <m:nor/>
                        </m:rPr>
                        <a:rPr lang="fr-CH" sz="2000" b="0" i="0" baseline="-25000" dirty="0" smtClean="0">
                          <a:cs typeface="Times New Roman"/>
                        </a:rPr>
                        <m:t>n</m:t>
                      </m:r>
                      <m:r>
                        <m:rPr>
                          <m:nor/>
                        </m:rPr>
                        <a:rPr lang="fr-CH" sz="2000" b="0" baseline="-25000" dirty="0" smtClean="0">
                          <a:cs typeface="Times New Roman"/>
                        </a:rPr>
                        <m:t>,</m:t>
                      </m:r>
                      <m:r>
                        <m:rPr>
                          <m:nor/>
                        </m:rPr>
                        <a:rPr lang="fr-CH" sz="2000" b="0" baseline="-25000" dirty="0" smtClean="0">
                          <a:cs typeface="Times New Roman"/>
                        </a:rPr>
                        <m:t>n</m:t>
                      </m:r>
                      <m:r>
                        <m:rPr>
                          <m:nor/>
                        </m:rPr>
                        <a:rPr lang="fr-CH" sz="2000" i="1" dirty="0"/>
                        <m:t> </m:t>
                      </m:r>
                    </m:oMath>
                  </m:oMathPara>
                </a14:m>
                <a:endParaRPr lang="fr-CH" sz="20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622" y="4086528"/>
                <a:ext cx="692818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899592" y="630932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err="1" smtClean="0">
                <a:solidFill>
                  <a:srgbClr val="FF0000"/>
                </a:solidFill>
              </a:rPr>
              <a:t>Blossom</a:t>
            </a:r>
            <a:r>
              <a:rPr lang="fr-CH" sz="2000" b="1" dirty="0" smtClean="0">
                <a:solidFill>
                  <a:srgbClr val="FF0000"/>
                </a:solidFill>
              </a:rPr>
              <a:t> </a:t>
            </a:r>
            <a:r>
              <a:rPr lang="fr-CH" sz="2000" b="1" dirty="0" err="1" smtClean="0">
                <a:solidFill>
                  <a:srgbClr val="FF0000"/>
                </a:solidFill>
              </a:rPr>
              <a:t>algorithm</a:t>
            </a:r>
            <a:r>
              <a:rPr lang="fr-CH" sz="2000" b="1" dirty="0" smtClean="0">
                <a:solidFill>
                  <a:srgbClr val="FF0000"/>
                </a:solidFill>
              </a:rPr>
              <a:t> </a:t>
            </a:r>
            <a:r>
              <a:rPr lang="fr-CH" sz="2000" b="1" dirty="0" err="1" smtClean="0">
                <a:solidFill>
                  <a:srgbClr val="FF0000"/>
                </a:solidFill>
              </a:rPr>
              <a:t>finding</a:t>
            </a:r>
            <a:r>
              <a:rPr lang="fr-CH" sz="2000" b="1" dirty="0" smtClean="0">
                <a:solidFill>
                  <a:srgbClr val="FF0000"/>
                </a:solidFill>
              </a:rPr>
              <a:t> the maximum </a:t>
            </a:r>
            <a:r>
              <a:rPr lang="fr-CH" sz="2000" b="1" dirty="0" err="1" smtClean="0">
                <a:solidFill>
                  <a:srgbClr val="FF0000"/>
                </a:solidFill>
              </a:rPr>
              <a:t>weight</a:t>
            </a:r>
            <a:r>
              <a:rPr lang="fr-CH" sz="2000" b="1" dirty="0" smtClean="0">
                <a:solidFill>
                  <a:srgbClr val="FF0000"/>
                </a:solidFill>
              </a:rPr>
              <a:t> </a:t>
            </a:r>
            <a:r>
              <a:rPr lang="fr-CH" sz="2000" b="1" dirty="0" err="1" smtClean="0">
                <a:solidFill>
                  <a:srgbClr val="FF0000"/>
                </a:solidFill>
              </a:rPr>
              <a:t>assignment</a:t>
            </a:r>
            <a:r>
              <a:rPr lang="fr-CH" sz="2000" b="1" dirty="0" smtClean="0">
                <a:solidFill>
                  <a:srgbClr val="FF0000"/>
                </a:solidFill>
              </a:rPr>
              <a:t> in </a:t>
            </a:r>
            <a:r>
              <a:rPr lang="fr-CH" sz="2000" b="1" i="1" dirty="0" smtClean="0">
                <a:solidFill>
                  <a:srgbClr val="FF0000"/>
                </a:solidFill>
              </a:rPr>
              <a:t>O(</a:t>
            </a:r>
            <a:r>
              <a:rPr lang="fr-CH" sz="2000" b="1" i="1" dirty="0" smtClean="0">
                <a:solidFill>
                  <a:srgbClr val="FF0000"/>
                </a:solidFill>
                <a:cs typeface="Times New Roman"/>
              </a:rPr>
              <a:t>n</a:t>
            </a:r>
            <a:r>
              <a:rPr lang="fr-CH" sz="2000" b="1" i="1" baseline="30000" dirty="0" smtClean="0">
                <a:solidFill>
                  <a:srgbClr val="FF0000"/>
                </a:solidFill>
              </a:rPr>
              <a:t>3</a:t>
            </a:r>
            <a:r>
              <a:rPr lang="fr-CH" sz="2000" b="1" i="1" dirty="0" smtClean="0">
                <a:solidFill>
                  <a:srgbClr val="FF0000"/>
                </a:solidFill>
              </a:rPr>
              <a:t>)</a:t>
            </a:r>
            <a:endParaRPr lang="fr-CH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80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 animBg="1"/>
      <p:bldP spid="49" grpId="0"/>
      <p:bldP spid="49" grpId="1"/>
      <p:bldP spid="50" grpId="0"/>
      <p:bldP spid="50" grpId="1"/>
      <p:bldP spid="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Data-</a:t>
            </a:r>
            <a:r>
              <a:rPr lang="fr-CH" dirty="0" err="1" smtClean="0"/>
              <a:t>driven</a:t>
            </a:r>
            <a:r>
              <a:rPr lang="fr-CH" dirty="0" smtClean="0"/>
              <a:t> Evaluation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248430" cy="5141138"/>
          </a:xfrm>
        </p:spPr>
        <p:txBody>
          <a:bodyPr>
            <a:normAutofit/>
          </a:bodyPr>
          <a:lstStyle/>
          <a:p>
            <a:r>
              <a:rPr lang="fr-CH" dirty="0" err="1" smtClean="0"/>
              <a:t>Raw</a:t>
            </a:r>
            <a:r>
              <a:rPr lang="fr-CH" dirty="0" smtClean="0"/>
              <a:t> dump of 818 </a:t>
            </a:r>
            <a:r>
              <a:rPr lang="fr-CH" dirty="0" err="1" smtClean="0">
                <a:solidFill>
                  <a:srgbClr val="FF0000"/>
                </a:solidFill>
              </a:rPr>
              <a:t>OpenSNP</a:t>
            </a:r>
            <a:r>
              <a:rPr lang="fr-CH" dirty="0" smtClean="0"/>
              <a:t> </a:t>
            </a:r>
            <a:r>
              <a:rPr lang="fr-CH" dirty="0" err="1" smtClean="0"/>
              <a:t>users</a:t>
            </a:r>
            <a:endParaRPr lang="fr-CH" dirty="0" smtClean="0"/>
          </a:p>
          <a:p>
            <a:pPr lvl="1"/>
            <a:r>
              <a:rPr lang="fr-CH" dirty="0" err="1" smtClean="0"/>
              <a:t>Each</a:t>
            </a:r>
            <a:r>
              <a:rPr lang="fr-CH" dirty="0" smtClean="0"/>
              <a:t> profile must </a:t>
            </a:r>
            <a:r>
              <a:rPr lang="fr-CH" dirty="0" err="1" smtClean="0"/>
              <a:t>include</a:t>
            </a:r>
            <a:r>
              <a:rPr lang="fr-CH" dirty="0" smtClean="0"/>
              <a:t> </a:t>
            </a:r>
            <a:r>
              <a:rPr lang="fr-CH" dirty="0" err="1" smtClean="0"/>
              <a:t>genomic</a:t>
            </a:r>
            <a:r>
              <a:rPr lang="fr-CH" dirty="0" smtClean="0"/>
              <a:t> and </a:t>
            </a:r>
            <a:r>
              <a:rPr lang="fr-CH" dirty="0" err="1" smtClean="0"/>
              <a:t>phenotypic</a:t>
            </a:r>
            <a:r>
              <a:rPr lang="fr-CH" dirty="0" smtClean="0"/>
              <a:t> data</a:t>
            </a:r>
          </a:p>
          <a:p>
            <a:pPr lvl="2"/>
            <a:r>
              <a:rPr lang="fr-CH" dirty="0" smtClean="0"/>
              <a:t>But </a:t>
            </a:r>
            <a:r>
              <a:rPr lang="fr-CH" dirty="0" err="1" smtClean="0"/>
              <a:t>many</a:t>
            </a:r>
            <a:r>
              <a:rPr lang="fr-CH" dirty="0" smtClean="0"/>
              <a:t> people not sharing </a:t>
            </a:r>
            <a:r>
              <a:rPr lang="fr-CH" dirty="0" err="1" smtClean="0"/>
              <a:t>their</a:t>
            </a:r>
            <a:r>
              <a:rPr lang="fr-CH" dirty="0" smtClean="0"/>
              <a:t> </a:t>
            </a:r>
            <a:r>
              <a:rPr lang="fr-CH" dirty="0" err="1" smtClean="0"/>
              <a:t>phenotypic</a:t>
            </a:r>
            <a:r>
              <a:rPr lang="fr-CH" dirty="0" smtClean="0"/>
              <a:t> traits</a:t>
            </a:r>
          </a:p>
          <a:p>
            <a:pPr lvl="2"/>
            <a:r>
              <a:rPr lang="fr-CH" dirty="0" smtClean="0"/>
              <a:t>By </a:t>
            </a:r>
            <a:r>
              <a:rPr lang="fr-CH" dirty="0" err="1" smtClean="0"/>
              <a:t>requiring</a:t>
            </a:r>
            <a:r>
              <a:rPr lang="fr-CH" dirty="0" smtClean="0"/>
              <a:t> 75% of traits and </a:t>
            </a:r>
            <a:r>
              <a:rPr lang="fr-CH" dirty="0" err="1" smtClean="0"/>
              <a:t>SNPs</a:t>
            </a:r>
            <a:r>
              <a:rPr lang="fr-CH" dirty="0" smtClean="0"/>
              <a:t> </a:t>
            </a:r>
            <a:r>
              <a:rPr lang="fr-CH" dirty="0" err="1" smtClean="0"/>
              <a:t>present</a:t>
            </a:r>
            <a:r>
              <a:rPr lang="fr-CH" dirty="0" smtClean="0"/>
              <a:t> in the data </a:t>
            </a:r>
            <a:br>
              <a:rPr lang="fr-CH" dirty="0" smtClean="0"/>
            </a:br>
            <a:r>
              <a:rPr lang="fr-CH" dirty="0" smtClean="0"/>
              <a:t>-&gt; </a:t>
            </a:r>
            <a:r>
              <a:rPr lang="fr-CH" dirty="0" smtClean="0">
                <a:solidFill>
                  <a:srgbClr val="FF0000"/>
                </a:solidFill>
              </a:rPr>
              <a:t>80 </a:t>
            </a:r>
            <a:r>
              <a:rPr lang="fr-CH" dirty="0" err="1" smtClean="0">
                <a:solidFill>
                  <a:srgbClr val="FF0000"/>
                </a:solidFill>
              </a:rPr>
              <a:t>individuals</a:t>
            </a:r>
            <a:endParaRPr lang="fr-CH" dirty="0" smtClean="0">
              <a:solidFill>
                <a:srgbClr val="FF0000"/>
              </a:solidFill>
            </a:endParaRPr>
          </a:p>
          <a:p>
            <a:r>
              <a:rPr lang="fr-CH" dirty="0" smtClean="0"/>
              <a:t>Background </a:t>
            </a:r>
            <a:r>
              <a:rPr lang="fr-CH" dirty="0" err="1" smtClean="0"/>
              <a:t>knowledge</a:t>
            </a:r>
            <a:r>
              <a:rPr lang="fr-CH" dirty="0" smtClean="0"/>
              <a:t> construction</a:t>
            </a:r>
          </a:p>
          <a:p>
            <a:pPr lvl="1"/>
            <a:r>
              <a:rPr lang="fr-CH" dirty="0" err="1" smtClean="0">
                <a:solidFill>
                  <a:srgbClr val="FF0000"/>
                </a:solidFill>
              </a:rPr>
              <a:t>Unsupervised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/>
              <a:t>approach</a:t>
            </a:r>
            <a:r>
              <a:rPr lang="fr-CH" dirty="0" smtClean="0"/>
              <a:t>: SNPedia.com</a:t>
            </a:r>
          </a:p>
          <a:p>
            <a:pPr lvl="2"/>
            <a:r>
              <a:rPr lang="fr-CH" dirty="0" smtClean="0"/>
              <a:t>Qualitative relations (</a:t>
            </a:r>
            <a:r>
              <a:rPr lang="fr-CH" dirty="0" err="1" smtClean="0"/>
              <a:t>E.g</a:t>
            </a:r>
            <a:r>
              <a:rPr lang="fr-CH" dirty="0" smtClean="0"/>
              <a:t>., «</a:t>
            </a:r>
            <a:r>
              <a:rPr lang="fr-CH" dirty="0" err="1" smtClean="0"/>
              <a:t>blue</a:t>
            </a:r>
            <a:r>
              <a:rPr lang="fr-CH" dirty="0" smtClean="0"/>
              <a:t> </a:t>
            </a:r>
            <a:r>
              <a:rPr lang="fr-CH" dirty="0" err="1" smtClean="0"/>
              <a:t>eyes</a:t>
            </a:r>
            <a:r>
              <a:rPr lang="fr-CH" dirty="0" smtClean="0"/>
              <a:t> more </a:t>
            </a:r>
            <a:r>
              <a:rPr lang="fr-CH" dirty="0" err="1" smtClean="0"/>
              <a:t>likely</a:t>
            </a:r>
            <a:r>
              <a:rPr lang="fr-CH" dirty="0" smtClean="0"/>
              <a:t>»)</a:t>
            </a:r>
          </a:p>
          <a:p>
            <a:pPr lvl="1"/>
            <a:r>
              <a:rPr lang="fr-CH" dirty="0" err="1">
                <a:solidFill>
                  <a:srgbClr val="FF0000"/>
                </a:solidFill>
              </a:rPr>
              <a:t>S</a:t>
            </a:r>
            <a:r>
              <a:rPr lang="fr-CH" dirty="0" err="1" smtClean="0">
                <a:solidFill>
                  <a:srgbClr val="FF0000"/>
                </a:solidFill>
              </a:rPr>
              <a:t>upervised</a:t>
            </a:r>
            <a:r>
              <a:rPr lang="fr-CH" dirty="0" smtClean="0"/>
              <a:t> </a:t>
            </a:r>
            <a:r>
              <a:rPr lang="fr-CH" dirty="0" err="1" smtClean="0"/>
              <a:t>approach</a:t>
            </a:r>
            <a:r>
              <a:rPr lang="fr-CH" dirty="0" smtClean="0"/>
              <a:t>: </a:t>
            </a:r>
            <a:r>
              <a:rPr lang="fr-CH" dirty="0" err="1" smtClean="0"/>
              <a:t>OpenSNP</a:t>
            </a:r>
            <a:r>
              <a:rPr lang="fr-CH" dirty="0" smtClean="0"/>
              <a:t> data</a:t>
            </a:r>
          </a:p>
          <a:p>
            <a:pPr lvl="2"/>
            <a:r>
              <a:rPr lang="fr-CH" dirty="0" smtClean="0"/>
              <a:t>SNP-traits associations </a:t>
            </a:r>
            <a:r>
              <a:rPr lang="fr-CH" dirty="0" err="1" smtClean="0"/>
              <a:t>given</a:t>
            </a:r>
            <a:r>
              <a:rPr lang="fr-CH" dirty="0" smtClean="0"/>
              <a:t> by </a:t>
            </a:r>
            <a:r>
              <a:rPr lang="fr-CH" dirty="0" err="1" smtClean="0"/>
              <a:t>SNPedia</a:t>
            </a:r>
            <a:endParaRPr lang="fr-CH" dirty="0"/>
          </a:p>
          <a:p>
            <a:pPr lvl="2"/>
            <a:r>
              <a:rPr lang="fr-CH" dirty="0" smtClean="0"/>
              <a:t>Learning of the </a:t>
            </a:r>
            <a:r>
              <a:rPr lang="fr-CH" dirty="0" err="1" smtClean="0"/>
              <a:t>conditional</a:t>
            </a:r>
            <a:r>
              <a:rPr lang="fr-CH" dirty="0" smtClean="0"/>
              <a:t> </a:t>
            </a:r>
            <a:r>
              <a:rPr lang="fr-CH" dirty="0" err="1" smtClean="0"/>
              <a:t>probabilities</a:t>
            </a:r>
            <a:r>
              <a:rPr lang="fr-CH" dirty="0" smtClean="0"/>
              <a:t> of the traits </a:t>
            </a:r>
            <a:r>
              <a:rPr lang="fr-CH" dirty="0" err="1" smtClean="0"/>
              <a:t>given</a:t>
            </a:r>
            <a:r>
              <a:rPr lang="fr-CH" dirty="0" smtClean="0"/>
              <a:t> the </a:t>
            </a:r>
            <a:r>
              <a:rPr lang="fr-CH" dirty="0" err="1" smtClean="0"/>
              <a:t>SNPs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the </a:t>
            </a:r>
            <a:r>
              <a:rPr lang="fr-CH" dirty="0" err="1" smtClean="0"/>
              <a:t>OpenSNP</a:t>
            </a:r>
            <a:r>
              <a:rPr lang="fr-CH" dirty="0" smtClean="0"/>
              <a:t> data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EA42-B99E-4649-90FA-3266EAC12FF9}" type="datetime1">
              <a:rPr lang="fr-FR" sz="1100" smtClean="0">
                <a:solidFill>
                  <a:schemeClr val="tx2"/>
                </a:solidFill>
              </a:rPr>
              <a:pPr/>
              <a:t>29/06/2016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27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69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Selected</a:t>
            </a:r>
            <a:r>
              <a:rPr lang="fr-CH" dirty="0" smtClean="0"/>
              <a:t> </a:t>
            </a:r>
            <a:r>
              <a:rPr lang="fr-CH" dirty="0" err="1" smtClean="0"/>
              <a:t>Phenotypic</a:t>
            </a:r>
            <a:r>
              <a:rPr lang="fr-CH" dirty="0" smtClean="0"/>
              <a:t> Traits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EA42-B99E-4649-90FA-3266EAC12FF9}" type="datetime1">
              <a:rPr lang="fr-FR" sz="1100" smtClean="0">
                <a:solidFill>
                  <a:schemeClr val="tx2"/>
                </a:solidFill>
              </a:rPr>
              <a:pPr/>
              <a:t>29/06/2016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28</a:t>
            </a:fld>
            <a:endParaRPr kumimoji="0" lang="en-US" sz="1200">
              <a:solidFill>
                <a:schemeClr val="tx2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79118760"/>
              </p:ext>
            </p:extLst>
          </p:nvPr>
        </p:nvGraphicFramePr>
        <p:xfrm>
          <a:off x="35496" y="1052736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596147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solidFill>
                  <a:srgbClr val="FF0000"/>
                </a:solidFill>
              </a:rPr>
              <a:t>22 </a:t>
            </a:r>
            <a:r>
              <a:rPr lang="fr-CH" sz="2000" b="1" dirty="0" err="1" smtClean="0">
                <a:solidFill>
                  <a:srgbClr val="FF0000"/>
                </a:solidFill>
              </a:rPr>
              <a:t>associated</a:t>
            </a:r>
            <a:r>
              <a:rPr lang="fr-CH" sz="2000" b="1" dirty="0" smtClean="0">
                <a:solidFill>
                  <a:srgbClr val="FF0000"/>
                </a:solidFill>
              </a:rPr>
              <a:t> </a:t>
            </a:r>
            <a:r>
              <a:rPr lang="fr-CH" sz="2000" b="1" dirty="0" err="1" smtClean="0">
                <a:solidFill>
                  <a:srgbClr val="FF0000"/>
                </a:solidFill>
              </a:rPr>
              <a:t>SNPs</a:t>
            </a:r>
            <a:r>
              <a:rPr lang="fr-CH" sz="2000" b="1" dirty="0" smtClean="0">
                <a:solidFill>
                  <a:srgbClr val="FF0000"/>
                </a:solidFill>
              </a:rPr>
              <a:t> </a:t>
            </a:r>
            <a:br>
              <a:rPr lang="fr-CH" sz="2000" b="1" dirty="0" smtClean="0">
                <a:solidFill>
                  <a:srgbClr val="FF0000"/>
                </a:solidFill>
              </a:rPr>
            </a:br>
            <a:r>
              <a:rPr lang="fr-CH" sz="2000" b="1" dirty="0" smtClean="0">
                <a:solidFill>
                  <a:srgbClr val="FF0000"/>
                </a:solidFill>
              </a:rPr>
              <a:t>+ </a:t>
            </a:r>
            <a:r>
              <a:rPr lang="fr-CH" sz="2000" b="1" dirty="0" err="1" smtClean="0">
                <a:solidFill>
                  <a:srgbClr val="FF0000"/>
                </a:solidFill>
              </a:rPr>
              <a:t>sexual</a:t>
            </a:r>
            <a:r>
              <a:rPr lang="fr-CH" sz="2000" b="1" dirty="0" smtClean="0">
                <a:solidFill>
                  <a:srgbClr val="FF0000"/>
                </a:solidFill>
              </a:rPr>
              <a:t> chromosome</a:t>
            </a:r>
            <a:endParaRPr lang="fr-CH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594928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solidFill>
                  <a:srgbClr val="FF0000"/>
                </a:solidFill>
              </a:rPr>
              <a:t>17 </a:t>
            </a:r>
            <a:r>
              <a:rPr lang="fr-CH" sz="2000" b="1" dirty="0" err="1" smtClean="0">
                <a:solidFill>
                  <a:srgbClr val="FF0000"/>
                </a:solidFill>
              </a:rPr>
              <a:t>associated</a:t>
            </a:r>
            <a:r>
              <a:rPr lang="fr-CH" sz="2000" b="1" dirty="0" smtClean="0">
                <a:solidFill>
                  <a:srgbClr val="FF0000"/>
                </a:solidFill>
              </a:rPr>
              <a:t> </a:t>
            </a:r>
            <a:r>
              <a:rPr lang="fr-CH" sz="2000" b="1" dirty="0" err="1" smtClean="0">
                <a:solidFill>
                  <a:srgbClr val="FF0000"/>
                </a:solidFill>
              </a:rPr>
              <a:t>SNPs</a:t>
            </a:r>
            <a:endParaRPr lang="fr-CH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5976" y="1196752"/>
            <a:ext cx="4536504" cy="5152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30173"/>
            <a:ext cx="2516067" cy="228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29412"/>
            <a:ext cx="2592288" cy="237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095" y="2285389"/>
            <a:ext cx="2151953" cy="236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507" y="4546476"/>
            <a:ext cx="2362965" cy="20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1583140" y="2480818"/>
            <a:ext cx="1419367" cy="276030"/>
          </a:xfrm>
          <a:custGeom>
            <a:avLst/>
            <a:gdLst>
              <a:gd name="connsiteX0" fmla="*/ 0 w 1419367"/>
              <a:gd name="connsiteY0" fmla="*/ 153200 h 276030"/>
              <a:gd name="connsiteX1" fmla="*/ 696036 w 1419367"/>
              <a:gd name="connsiteY1" fmla="*/ 3075 h 276030"/>
              <a:gd name="connsiteX2" fmla="*/ 1419367 w 1419367"/>
              <a:gd name="connsiteY2" fmla="*/ 276030 h 27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9367" h="276030">
                <a:moveTo>
                  <a:pt x="0" y="153200"/>
                </a:moveTo>
                <a:cubicBezTo>
                  <a:pt x="229737" y="67901"/>
                  <a:pt x="459475" y="-17397"/>
                  <a:pt x="696036" y="3075"/>
                </a:cubicBezTo>
                <a:cubicBezTo>
                  <a:pt x="932597" y="23547"/>
                  <a:pt x="1175982" y="149788"/>
                  <a:pt x="1419367" y="27603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reeform 11"/>
          <p:cNvSpPr/>
          <p:nvPr/>
        </p:nvSpPr>
        <p:spPr>
          <a:xfrm>
            <a:off x="2115403" y="4367284"/>
            <a:ext cx="1719618" cy="736979"/>
          </a:xfrm>
          <a:custGeom>
            <a:avLst/>
            <a:gdLst>
              <a:gd name="connsiteX0" fmla="*/ 0 w 1719618"/>
              <a:gd name="connsiteY0" fmla="*/ 0 h 736979"/>
              <a:gd name="connsiteX1" fmla="*/ 1719618 w 1719618"/>
              <a:gd name="connsiteY1" fmla="*/ 736979 h 73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9618" h="736979">
                <a:moveTo>
                  <a:pt x="0" y="0"/>
                </a:moveTo>
                <a:lnTo>
                  <a:pt x="1719618" y="736979"/>
                </a:ln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reeform 13"/>
          <p:cNvSpPr/>
          <p:nvPr/>
        </p:nvSpPr>
        <p:spPr>
          <a:xfrm>
            <a:off x="2306472" y="4012442"/>
            <a:ext cx="3111689" cy="928048"/>
          </a:xfrm>
          <a:custGeom>
            <a:avLst/>
            <a:gdLst>
              <a:gd name="connsiteX0" fmla="*/ 0 w 3111689"/>
              <a:gd name="connsiteY0" fmla="*/ 928048 h 928048"/>
              <a:gd name="connsiteX1" fmla="*/ 1910686 w 3111689"/>
              <a:gd name="connsiteY1" fmla="*/ 573206 h 928048"/>
              <a:gd name="connsiteX2" fmla="*/ 3111689 w 3111689"/>
              <a:gd name="connsiteY2" fmla="*/ 0 h 92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1689" h="928048">
                <a:moveTo>
                  <a:pt x="0" y="928048"/>
                </a:moveTo>
                <a:cubicBezTo>
                  <a:pt x="696035" y="827964"/>
                  <a:pt x="1392071" y="727881"/>
                  <a:pt x="1910686" y="573206"/>
                </a:cubicBezTo>
                <a:cubicBezTo>
                  <a:pt x="2429301" y="418531"/>
                  <a:pt x="2770495" y="209265"/>
                  <a:pt x="3111689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Freeform 14"/>
          <p:cNvSpPr/>
          <p:nvPr/>
        </p:nvSpPr>
        <p:spPr>
          <a:xfrm>
            <a:off x="2527301" y="5527343"/>
            <a:ext cx="3916907" cy="1304425"/>
          </a:xfrm>
          <a:custGeom>
            <a:avLst/>
            <a:gdLst>
              <a:gd name="connsiteX0" fmla="*/ 0 w 3916907"/>
              <a:gd name="connsiteY0" fmla="*/ 0 h 1304425"/>
              <a:gd name="connsiteX1" fmla="*/ 2238233 w 3916907"/>
              <a:gd name="connsiteY1" fmla="*/ 1255594 h 1304425"/>
              <a:gd name="connsiteX2" fmla="*/ 3916907 w 3916907"/>
              <a:gd name="connsiteY2" fmla="*/ 928048 h 130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6907" h="1304425">
                <a:moveTo>
                  <a:pt x="0" y="0"/>
                </a:moveTo>
                <a:cubicBezTo>
                  <a:pt x="792707" y="550459"/>
                  <a:pt x="1585415" y="1100919"/>
                  <a:pt x="2238233" y="1255594"/>
                </a:cubicBezTo>
                <a:cubicBezTo>
                  <a:pt x="2891051" y="1410269"/>
                  <a:pt x="3403979" y="1169158"/>
                  <a:pt x="3916907" y="928048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40257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r>
              <a:rPr lang="fr-CH" dirty="0" smtClean="0"/>
              <a:t> – Identification Attack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EA42-B99E-4649-90FA-3266EAC12FF9}" type="datetime1">
              <a:rPr lang="fr-FR" sz="1100" smtClean="0">
                <a:solidFill>
                  <a:schemeClr val="tx2"/>
                </a:solidFill>
              </a:rPr>
              <a:pPr/>
              <a:t>29/06/2016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29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1"/>
            <a:ext cx="5616624" cy="454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88" y="2048642"/>
            <a:ext cx="5622008" cy="453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132160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err="1" smtClean="0"/>
              <a:t>Attack’s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success</a:t>
            </a:r>
            <a:r>
              <a:rPr lang="fr-CH" sz="2800" b="1" dirty="0" smtClean="0"/>
              <a:t> in the </a:t>
            </a:r>
            <a:r>
              <a:rPr lang="fr-CH" sz="2800" b="1" dirty="0" err="1" smtClean="0"/>
              <a:t>unsupervised</a:t>
            </a:r>
            <a:r>
              <a:rPr lang="fr-CH" sz="2800" b="1" dirty="0" smtClean="0"/>
              <a:t> scenario</a:t>
            </a:r>
            <a:endParaRPr lang="fr-CH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32160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err="1" smtClean="0"/>
              <a:t>Attack’s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success</a:t>
            </a:r>
            <a:r>
              <a:rPr lang="fr-CH" sz="2800" b="1" dirty="0" smtClean="0"/>
              <a:t> in the </a:t>
            </a:r>
            <a:r>
              <a:rPr lang="fr-CH" sz="2800" b="1" dirty="0" err="1" smtClean="0"/>
              <a:t>supervised</a:t>
            </a:r>
            <a:r>
              <a:rPr lang="fr-CH" sz="2800" b="1" dirty="0" smtClean="0"/>
              <a:t> scenario</a:t>
            </a:r>
            <a:endParaRPr lang="fr-CH" sz="2800" b="1" dirty="0"/>
          </a:p>
        </p:txBody>
      </p:sp>
    </p:spTree>
    <p:extLst>
      <p:ext uri="{BB962C8B-B14F-4D97-AF65-F5344CB8AC3E}">
        <p14:creationId xmlns:p14="http://schemas.microsoft.com/office/powerpoint/2010/main" val="2119396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01028" cy="914400"/>
          </a:xfrm>
        </p:spPr>
        <p:txBody>
          <a:bodyPr/>
          <a:lstStyle/>
          <a:p>
            <a:r>
              <a:rPr lang="fr-CH" dirty="0" err="1" smtClean="0"/>
              <a:t>Programming</a:t>
            </a:r>
            <a:r>
              <a:rPr lang="fr-CH" dirty="0" smtClean="0"/>
              <a:t> </a:t>
            </a:r>
            <a:r>
              <a:rPr lang="fr-CH" dirty="0" err="1" smtClean="0"/>
              <a:t>Human</a:t>
            </a:r>
            <a:r>
              <a:rPr lang="fr-CH" dirty="0" smtClean="0"/>
              <a:t> </a:t>
            </a:r>
            <a:r>
              <a:rPr lang="fr-CH" dirty="0" err="1" smtClean="0"/>
              <a:t>Beings</a:t>
            </a:r>
            <a:r>
              <a:rPr lang="fr-CH" dirty="0" smtClean="0"/>
              <a:t>…</a:t>
            </a:r>
            <a:endParaRPr lang="fr-CH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502091"/>
              </p:ext>
            </p:extLst>
          </p:nvPr>
        </p:nvGraphicFramePr>
        <p:xfrm>
          <a:off x="1259632" y="2320167"/>
          <a:ext cx="23762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94738" y="242088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. . .</a:t>
            </a:r>
            <a:endParaRPr lang="en-US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591259"/>
              </p:ext>
            </p:extLst>
          </p:nvPr>
        </p:nvGraphicFramePr>
        <p:xfrm>
          <a:off x="1259633" y="2650590"/>
          <a:ext cx="23762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C:\Users\mhumbert\AppData\Local\Microsoft\Windows\Temporary Internet Files\Content.IE5\X200HKAG\MC90043489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909382" cy="90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humbert\AppData\Local\Microsoft\Windows\Temporary Internet Files\Content.IE5\SMS40R53\MC90043489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6341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449066"/>
              </p:ext>
            </p:extLst>
          </p:nvPr>
        </p:nvGraphicFramePr>
        <p:xfrm>
          <a:off x="5261230" y="2309273"/>
          <a:ext cx="23762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242527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. . .</a:t>
            </a:r>
            <a:endParaRPr lang="en-US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943307"/>
              </p:ext>
            </p:extLst>
          </p:nvPr>
        </p:nvGraphicFramePr>
        <p:xfrm>
          <a:off x="5261230" y="2671068"/>
          <a:ext cx="23762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88024" y="244353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. . .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96336" y="244353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. . .</a:t>
            </a:r>
            <a:endParaRPr lang="en-US" b="1" dirty="0"/>
          </a:p>
        </p:txBody>
      </p:sp>
      <p:pic>
        <p:nvPicPr>
          <p:cNvPr id="1035" name="Picture 11" descr="C:\Users\mhumbert\AppData\Local\Microsoft\Windows\Temporary Internet Files\Content.IE5\EE8FP5SF\MC90007883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17" y="5373216"/>
            <a:ext cx="1196151" cy="11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650999"/>
              </p:ext>
            </p:extLst>
          </p:nvPr>
        </p:nvGraphicFramePr>
        <p:xfrm>
          <a:off x="1274664" y="3068960"/>
          <a:ext cx="23762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35916"/>
              </p:ext>
            </p:extLst>
          </p:nvPr>
        </p:nvGraphicFramePr>
        <p:xfrm>
          <a:off x="5261147" y="3068960"/>
          <a:ext cx="23762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270172"/>
              </p:ext>
            </p:extLst>
          </p:nvPr>
        </p:nvGraphicFramePr>
        <p:xfrm>
          <a:off x="3100993" y="4869160"/>
          <a:ext cx="23762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557651"/>
              </p:ext>
            </p:extLst>
          </p:nvPr>
        </p:nvGraphicFramePr>
        <p:xfrm>
          <a:off x="3103954" y="4509120"/>
          <a:ext cx="23762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  <a:gridCol w="264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79712" y="1907540"/>
            <a:ext cx="2497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smtClean="0"/>
              <a:t>Programmer 1: </a:t>
            </a:r>
            <a:r>
              <a:rPr lang="fr-CH" sz="1600" b="1" dirty="0" err="1" smtClean="0"/>
              <a:t>Father</a:t>
            </a:r>
            <a:endParaRPr lang="fr-CH" sz="16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444208" y="1916832"/>
            <a:ext cx="2419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smtClean="0"/>
              <a:t>Programmer 2: Mother</a:t>
            </a:r>
            <a:endParaRPr lang="fr-CH" sz="16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484778" y="5733256"/>
            <a:ext cx="92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Child</a:t>
            </a:r>
            <a:endParaRPr lang="fr-CH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508834" y="2661290"/>
            <a:ext cx="790287" cy="336745"/>
          </a:xfrm>
          <a:prstGeom prst="roundRect">
            <a:avLst/>
          </a:prstGeom>
          <a:solidFill>
            <a:schemeClr val="tx2">
              <a:lumMod val="40000"/>
              <a:lumOff val="60000"/>
              <a:alpha val="5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7" name="Rounded Rectangle 46"/>
          <p:cNvSpPr/>
          <p:nvPr/>
        </p:nvSpPr>
        <p:spPr>
          <a:xfrm>
            <a:off x="2326391" y="2316328"/>
            <a:ext cx="1281434" cy="329234"/>
          </a:xfrm>
          <a:prstGeom prst="roundRect">
            <a:avLst/>
          </a:prstGeom>
          <a:solidFill>
            <a:schemeClr val="tx2">
              <a:lumMod val="40000"/>
              <a:lumOff val="60000"/>
              <a:alpha val="5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0" name="Rounded Rectangle 49"/>
          <p:cNvSpPr/>
          <p:nvPr/>
        </p:nvSpPr>
        <p:spPr>
          <a:xfrm>
            <a:off x="1274263" y="2323931"/>
            <a:ext cx="216990" cy="312566"/>
          </a:xfrm>
          <a:prstGeom prst="roundRect">
            <a:avLst/>
          </a:prstGeom>
          <a:solidFill>
            <a:schemeClr val="tx2">
              <a:lumMod val="40000"/>
              <a:lumOff val="60000"/>
              <a:alpha val="5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3" name="Rounded Rectangle 52"/>
          <p:cNvSpPr/>
          <p:nvPr/>
        </p:nvSpPr>
        <p:spPr>
          <a:xfrm>
            <a:off x="5261230" y="2316328"/>
            <a:ext cx="534906" cy="336745"/>
          </a:xfrm>
          <a:prstGeom prst="roundRect">
            <a:avLst/>
          </a:prstGeom>
          <a:solidFill>
            <a:schemeClr val="tx2">
              <a:lumMod val="40000"/>
              <a:lumOff val="60000"/>
              <a:alpha val="5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5" name="Rounded Rectangle 54"/>
          <p:cNvSpPr/>
          <p:nvPr/>
        </p:nvSpPr>
        <p:spPr>
          <a:xfrm>
            <a:off x="5794548" y="2676057"/>
            <a:ext cx="1297731" cy="336745"/>
          </a:xfrm>
          <a:prstGeom prst="roundRect">
            <a:avLst/>
          </a:prstGeom>
          <a:solidFill>
            <a:schemeClr val="tx2">
              <a:lumMod val="40000"/>
              <a:lumOff val="60000"/>
              <a:alpha val="5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6" name="Rounded Rectangle 55"/>
          <p:cNvSpPr/>
          <p:nvPr/>
        </p:nvSpPr>
        <p:spPr>
          <a:xfrm>
            <a:off x="7109142" y="2321571"/>
            <a:ext cx="534906" cy="336745"/>
          </a:xfrm>
          <a:prstGeom prst="roundRect">
            <a:avLst/>
          </a:prstGeom>
          <a:solidFill>
            <a:schemeClr val="tx2">
              <a:lumMod val="40000"/>
              <a:lumOff val="60000"/>
              <a:alpha val="5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TextBox 26"/>
          <p:cNvSpPr txBox="1"/>
          <p:nvPr/>
        </p:nvSpPr>
        <p:spPr>
          <a:xfrm>
            <a:off x="22547" y="2926685"/>
            <a:ext cx="1381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/>
              <a:t>Gamete</a:t>
            </a:r>
            <a:endParaRPr lang="fr-CH" b="1" dirty="0" smtClean="0"/>
          </a:p>
          <a:p>
            <a:r>
              <a:rPr lang="fr-CH" b="1" dirty="0" smtClean="0"/>
              <a:t>Production</a:t>
            </a:r>
            <a:endParaRPr lang="fr-CH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727403" y="2926685"/>
            <a:ext cx="1381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/>
              <a:t>Gamete</a:t>
            </a:r>
            <a:endParaRPr lang="fr-CH" b="1" dirty="0" smtClean="0"/>
          </a:p>
          <a:p>
            <a:r>
              <a:rPr lang="fr-CH" b="1" dirty="0" smtClean="0"/>
              <a:t>Production</a:t>
            </a:r>
            <a:endParaRPr lang="fr-C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0" name="Right Brace 29"/>
          <p:cNvSpPr/>
          <p:nvPr/>
        </p:nvSpPr>
        <p:spPr>
          <a:xfrm>
            <a:off x="5508104" y="4437112"/>
            <a:ext cx="267453" cy="864096"/>
          </a:xfrm>
          <a:prstGeom prst="rightBrace">
            <a:avLst>
              <a:gd name="adj1" fmla="val 35052"/>
              <a:gd name="adj2" fmla="val 5123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210182"/>
              </p:ext>
            </p:extLst>
          </p:nvPr>
        </p:nvGraphicFramePr>
        <p:xfrm>
          <a:off x="5919576" y="4714344"/>
          <a:ext cx="23762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"/>
                <a:gridCol w="240024"/>
                <a:gridCol w="288034"/>
                <a:gridCol w="264029"/>
                <a:gridCol w="264029"/>
                <a:gridCol w="264029"/>
                <a:gridCol w="264029"/>
                <a:gridCol w="264029"/>
                <a:gridCol w="264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7561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6725E-6 L 0.25747 -0.003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-16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6725E-6 L -0.14966 -0.003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94265E-6 L 0.19132 0.2562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1281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7388E-6 L -0.23663 0.2037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0" y="10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" grpId="0" animBg="1"/>
      <p:bldP spid="47" grpId="0" animBg="1"/>
      <p:bldP spid="50" grpId="0" animBg="1"/>
      <p:bldP spid="53" grpId="0" animBg="1"/>
      <p:bldP spid="55" grpId="0" animBg="1"/>
      <p:bldP spid="56" grpId="0" animBg="1"/>
      <p:bldP spid="27" grpId="0"/>
      <p:bldP spid="27" grpId="1"/>
      <p:bldP spid="28" grpId="0"/>
      <p:bldP spid="28" grpId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r>
              <a:rPr lang="fr-CH" dirty="0" smtClean="0"/>
              <a:t> – </a:t>
            </a:r>
            <a:r>
              <a:rPr lang="fr-CH" dirty="0" err="1" smtClean="0"/>
              <a:t>Perfect</a:t>
            </a:r>
            <a:r>
              <a:rPr lang="fr-CH" dirty="0" smtClean="0"/>
              <a:t> </a:t>
            </a:r>
            <a:r>
              <a:rPr lang="fr-CH" dirty="0" err="1" smtClean="0"/>
              <a:t>Matching</a:t>
            </a:r>
            <a:r>
              <a:rPr lang="fr-CH" dirty="0" smtClean="0"/>
              <a:t> Attack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EA42-B99E-4649-90FA-3266EAC12FF9}" type="datetime1">
              <a:rPr lang="fr-FR" sz="1100" smtClean="0">
                <a:solidFill>
                  <a:schemeClr val="tx2"/>
                </a:solidFill>
              </a:rPr>
              <a:pPr/>
              <a:t>29/06/2016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30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5877238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51" y="2044175"/>
            <a:ext cx="4725110" cy="477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1640" y="124959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err="1" smtClean="0"/>
              <a:t>Attack’s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success</a:t>
            </a:r>
            <a:r>
              <a:rPr lang="fr-CH" sz="2800" b="1" dirty="0" smtClean="0"/>
              <a:t> in the </a:t>
            </a:r>
            <a:r>
              <a:rPr lang="fr-CH" sz="2800" b="1" dirty="0" err="1" smtClean="0"/>
              <a:t>supervised</a:t>
            </a:r>
            <a:r>
              <a:rPr lang="fr-CH" sz="2800" b="1" dirty="0" smtClean="0"/>
              <a:t> scenario</a:t>
            </a:r>
            <a:endParaRPr lang="fr-CH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24959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err="1" smtClean="0"/>
              <a:t>Attack’s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success</a:t>
            </a:r>
            <a:r>
              <a:rPr lang="fr-CH" sz="2800" b="1" dirty="0" smtClean="0"/>
              <a:t> in the </a:t>
            </a:r>
            <a:r>
              <a:rPr lang="fr-CH" sz="2800" b="1" dirty="0" err="1" smtClean="0"/>
              <a:t>unsupervised</a:t>
            </a:r>
            <a:r>
              <a:rPr lang="fr-CH" sz="2800" b="1" dirty="0" smtClean="0"/>
              <a:t> scenario</a:t>
            </a:r>
            <a:endParaRPr lang="fr-CH" sz="2800" b="1" dirty="0"/>
          </a:p>
        </p:txBody>
      </p:sp>
    </p:spTree>
    <p:extLst>
      <p:ext uri="{BB962C8B-B14F-4D97-AF65-F5344CB8AC3E}">
        <p14:creationId xmlns:p14="http://schemas.microsoft.com/office/powerpoint/2010/main" val="2533674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r>
              <a:rPr lang="fr-CH" dirty="0" smtClean="0"/>
              <a:t> – </a:t>
            </a:r>
            <a:r>
              <a:rPr lang="fr-CH" dirty="0" err="1" smtClean="0"/>
              <a:t>Perfect</a:t>
            </a:r>
            <a:r>
              <a:rPr lang="fr-CH" dirty="0" smtClean="0"/>
              <a:t> </a:t>
            </a:r>
            <a:r>
              <a:rPr lang="fr-CH" dirty="0" err="1" smtClean="0"/>
              <a:t>Matching</a:t>
            </a:r>
            <a:r>
              <a:rPr lang="fr-CH" dirty="0" smtClean="0"/>
              <a:t> Attack</a:t>
            </a:r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31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547"/>
            <a:ext cx="5256584" cy="504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7864" y="1268760"/>
            <a:ext cx="252028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extBox 7"/>
          <p:cNvSpPr txBox="1"/>
          <p:nvPr/>
        </p:nvSpPr>
        <p:spPr>
          <a:xfrm>
            <a:off x="1115616" y="1004535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/>
              <a:t>Evolution of </a:t>
            </a:r>
            <a:r>
              <a:rPr lang="fr-CH" sz="2400" b="1" dirty="0" err="1" smtClean="0"/>
              <a:t>attack’s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success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with</a:t>
            </a:r>
            <a:r>
              <a:rPr lang="fr-CH" sz="2400" b="1" dirty="0" smtClean="0"/>
              <a:t> n=10 </a:t>
            </a:r>
            <a:r>
              <a:rPr lang="fr-CH" sz="2400" b="1" dirty="0" err="1" smtClean="0"/>
              <a:t>individuals</a:t>
            </a:r>
            <a:r>
              <a:rPr lang="fr-CH" sz="2400" b="1" dirty="0" smtClean="0"/>
              <a:t> w.r.t. the </a:t>
            </a:r>
            <a:r>
              <a:rPr lang="fr-CH" sz="2400" b="1" dirty="0" err="1" smtClean="0"/>
              <a:t>degree</a:t>
            </a:r>
            <a:r>
              <a:rPr lang="fr-CH" sz="2400" b="1" dirty="0" smtClean="0"/>
              <a:t> of </a:t>
            </a:r>
            <a:r>
              <a:rPr lang="fr-CH" sz="2400" b="1" dirty="0" err="1" smtClean="0"/>
              <a:t>intimacy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with</a:t>
            </a:r>
            <a:r>
              <a:rPr lang="fr-CH" sz="2400" b="1" dirty="0" smtClean="0"/>
              <a:t> the </a:t>
            </a:r>
            <a:r>
              <a:rPr lang="fr-CH" sz="2400" b="1" dirty="0" err="1" smtClean="0"/>
              <a:t>victims</a:t>
            </a:r>
            <a:endParaRPr lang="fr-CH" sz="2400" b="1" dirty="0" smtClean="0"/>
          </a:p>
          <a:p>
            <a:pPr algn="ctr"/>
            <a:r>
              <a:rPr lang="fr-CH" sz="2400" b="1" dirty="0" smtClean="0"/>
              <a:t>(</a:t>
            </a:r>
            <a:r>
              <a:rPr lang="fr-CH" sz="2400" b="1" dirty="0" err="1" smtClean="0"/>
              <a:t>supervised</a:t>
            </a:r>
            <a:r>
              <a:rPr lang="fr-CH" sz="2400" b="1" dirty="0" smtClean="0"/>
              <a:t> case)</a:t>
            </a:r>
            <a:endParaRPr lang="fr-CH" sz="2400" b="1" dirty="0"/>
          </a:p>
        </p:txBody>
      </p:sp>
    </p:spTree>
    <p:extLst>
      <p:ext uri="{BB962C8B-B14F-4D97-AF65-F5344CB8AC3E}">
        <p14:creationId xmlns:p14="http://schemas.microsoft.com/office/powerpoint/2010/main" val="2883331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r>
              <a:rPr lang="fr-CH" dirty="0" smtClean="0"/>
              <a:t> – </a:t>
            </a:r>
            <a:r>
              <a:rPr lang="fr-CH" dirty="0" err="1" smtClean="0"/>
              <a:t>Perfect</a:t>
            </a:r>
            <a:r>
              <a:rPr lang="fr-CH" dirty="0" smtClean="0"/>
              <a:t> </a:t>
            </a:r>
            <a:r>
              <a:rPr lang="fr-CH" dirty="0" err="1" smtClean="0"/>
              <a:t>Matching</a:t>
            </a:r>
            <a:r>
              <a:rPr lang="fr-CH" dirty="0" smtClean="0"/>
              <a:t> Attack</a:t>
            </a:r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32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18074"/>
            <a:ext cx="4752528" cy="421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105273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err="1" smtClean="0"/>
              <a:t>Attack’s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success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with</a:t>
            </a:r>
            <a:r>
              <a:rPr lang="fr-CH" sz="2400" b="1" dirty="0" smtClean="0"/>
              <a:t> n=2 </a:t>
            </a:r>
            <a:r>
              <a:rPr lang="fr-CH" sz="2400" b="1" dirty="0" err="1" smtClean="0"/>
              <a:t>individuals</a:t>
            </a:r>
            <a:r>
              <a:rPr lang="fr-CH" sz="2400" b="1" dirty="0" smtClean="0"/>
              <a:t> vs. </a:t>
            </a:r>
            <a:br>
              <a:rPr lang="fr-CH" sz="2400" b="1" dirty="0" smtClean="0"/>
            </a:br>
            <a:r>
              <a:rPr lang="fr-CH" sz="2400" b="1" dirty="0" err="1" smtClean="0"/>
              <a:t>distinguishability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between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these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two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individuals</a:t>
            </a:r>
            <a:endParaRPr lang="fr-CH" sz="2400" b="1" dirty="0" smtClean="0"/>
          </a:p>
          <a:p>
            <a:pPr algn="ctr"/>
            <a:r>
              <a:rPr lang="fr-CH" sz="2400" b="1" dirty="0" smtClean="0"/>
              <a:t>(</a:t>
            </a:r>
            <a:r>
              <a:rPr lang="fr-CH" sz="2400" b="1" dirty="0" err="1" smtClean="0"/>
              <a:t>unsupervised</a:t>
            </a:r>
            <a:r>
              <a:rPr lang="fr-CH" sz="2400" b="1" dirty="0" smtClean="0"/>
              <a:t> case)</a:t>
            </a:r>
            <a:endParaRPr lang="fr-CH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6033482"/>
            <a:ext cx="47525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min(</a:t>
            </a:r>
            <a:r>
              <a:rPr lang="fr-CH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Hamming</a:t>
            </a:r>
            <a:r>
              <a:rPr lang="fr-CH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distance on the </a:t>
            </a:r>
            <a:r>
              <a:rPr lang="fr-CH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phenotypes</a:t>
            </a:r>
            <a:r>
              <a:rPr lang="fr-CH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H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Hamming</a:t>
            </a:r>
            <a:r>
              <a:rPr lang="fr-CH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distance on the </a:t>
            </a:r>
            <a:r>
              <a:rPr lang="fr-CH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genotypes</a:t>
            </a:r>
            <a:r>
              <a:rPr lang="fr-CH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CH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48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Summary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464454" cy="5141138"/>
          </a:xfrm>
        </p:spPr>
        <p:txBody>
          <a:bodyPr>
            <a:normAutofit fontScale="92500" lnSpcReduction="10000"/>
          </a:bodyPr>
          <a:lstStyle/>
          <a:p>
            <a:r>
              <a:rPr lang="fr-CH" dirty="0" err="1" smtClean="0"/>
              <a:t>Two</a:t>
            </a:r>
            <a:r>
              <a:rPr lang="fr-CH" dirty="0" smtClean="0"/>
              <a:t> </a:t>
            </a:r>
            <a:r>
              <a:rPr lang="fr-CH" dirty="0" err="1" smtClean="0"/>
              <a:t>novel</a:t>
            </a:r>
            <a:r>
              <a:rPr lang="fr-CH" dirty="0" smtClean="0"/>
              <a:t> </a:t>
            </a:r>
            <a:r>
              <a:rPr lang="fr-CH" dirty="0" smtClean="0">
                <a:solidFill>
                  <a:srgbClr val="FF0000"/>
                </a:solidFill>
              </a:rPr>
              <a:t>de-</a:t>
            </a:r>
            <a:r>
              <a:rPr lang="fr-CH" dirty="0" err="1" smtClean="0">
                <a:solidFill>
                  <a:srgbClr val="FF0000"/>
                </a:solidFill>
              </a:rPr>
              <a:t>anonymization</a:t>
            </a:r>
            <a:r>
              <a:rPr lang="fr-CH" dirty="0" smtClean="0"/>
              <a:t> </a:t>
            </a:r>
            <a:r>
              <a:rPr lang="fr-CH" dirty="0" err="1" smtClean="0"/>
              <a:t>attacks</a:t>
            </a:r>
            <a:endParaRPr lang="fr-CH" dirty="0" smtClean="0"/>
          </a:p>
          <a:p>
            <a:pPr lvl="1"/>
            <a:r>
              <a:rPr lang="fr-CH" dirty="0" err="1" smtClean="0"/>
              <a:t>Making</a:t>
            </a:r>
            <a:r>
              <a:rPr lang="fr-CH" dirty="0" smtClean="0"/>
              <a:t> use of </a:t>
            </a:r>
            <a:r>
              <a:rPr lang="fr-CH" dirty="0" err="1" smtClean="0"/>
              <a:t>most</a:t>
            </a:r>
            <a:r>
              <a:rPr lang="fr-CH" dirty="0" smtClean="0"/>
              <a:t> </a:t>
            </a:r>
            <a:r>
              <a:rPr lang="fr-CH" dirty="0" err="1" smtClean="0"/>
              <a:t>common</a:t>
            </a:r>
            <a:r>
              <a:rPr lang="fr-CH" dirty="0" smtClean="0"/>
              <a:t> </a:t>
            </a:r>
            <a:r>
              <a:rPr lang="fr-CH" dirty="0" err="1" smtClean="0"/>
              <a:t>genomic</a:t>
            </a:r>
            <a:r>
              <a:rPr lang="fr-CH" dirty="0" smtClean="0"/>
              <a:t> </a:t>
            </a:r>
            <a:r>
              <a:rPr lang="fr-CH" dirty="0" err="1" smtClean="0"/>
              <a:t>variants</a:t>
            </a:r>
            <a:endParaRPr lang="fr-CH" dirty="0" smtClean="0"/>
          </a:p>
          <a:p>
            <a:pPr lvl="1"/>
            <a:r>
              <a:rPr lang="fr-CH" dirty="0" err="1" smtClean="0"/>
              <a:t>Mostly</a:t>
            </a:r>
            <a:r>
              <a:rPr lang="fr-CH" dirty="0" smtClean="0"/>
              <a:t> </a:t>
            </a:r>
            <a:r>
              <a:rPr lang="fr-CH" dirty="0" err="1" smtClean="0"/>
              <a:t>relying</a:t>
            </a:r>
            <a:r>
              <a:rPr lang="fr-CH" dirty="0" smtClean="0"/>
              <a:t> on </a:t>
            </a:r>
            <a:r>
              <a:rPr lang="fr-CH" dirty="0" err="1" smtClean="0"/>
              <a:t>existing</a:t>
            </a:r>
            <a:r>
              <a:rPr lang="fr-CH" dirty="0" smtClean="0"/>
              <a:t> </a:t>
            </a:r>
            <a:r>
              <a:rPr lang="fr-CH" dirty="0" err="1" smtClean="0"/>
              <a:t>genomic</a:t>
            </a:r>
            <a:r>
              <a:rPr lang="fr-CH" dirty="0" smtClean="0"/>
              <a:t> </a:t>
            </a:r>
            <a:r>
              <a:rPr lang="fr-CH" dirty="0" err="1" smtClean="0"/>
              <a:t>knowledge</a:t>
            </a:r>
            <a:endParaRPr lang="fr-CH" dirty="0" smtClean="0"/>
          </a:p>
          <a:p>
            <a:r>
              <a:rPr lang="fr-CH" dirty="0" smtClean="0"/>
              <a:t>Main </a:t>
            </a:r>
            <a:r>
              <a:rPr lang="fr-CH" dirty="0" err="1" smtClean="0">
                <a:solidFill>
                  <a:srgbClr val="FF0000"/>
                </a:solidFill>
              </a:rPr>
              <a:t>results</a:t>
            </a:r>
            <a:endParaRPr lang="fr-CH" dirty="0" smtClean="0">
              <a:solidFill>
                <a:srgbClr val="FF0000"/>
              </a:solidFill>
            </a:endParaRPr>
          </a:p>
          <a:p>
            <a:pPr lvl="1"/>
            <a:r>
              <a:rPr lang="fr-CH" dirty="0"/>
              <a:t>I</a:t>
            </a:r>
            <a:r>
              <a:rPr lang="fr-CH" dirty="0" smtClean="0"/>
              <a:t>dentification </a:t>
            </a:r>
            <a:r>
              <a:rPr lang="fr-CH" dirty="0" err="1" smtClean="0"/>
              <a:t>attack</a:t>
            </a:r>
            <a:r>
              <a:rPr lang="fr-CH" dirty="0" smtClean="0"/>
              <a:t> </a:t>
            </a:r>
            <a:r>
              <a:rPr lang="fr-CH" dirty="0" err="1" smtClean="0">
                <a:solidFill>
                  <a:srgbClr val="FF0000"/>
                </a:solidFill>
              </a:rPr>
              <a:t>outperforming</a:t>
            </a:r>
            <a:r>
              <a:rPr lang="fr-CH" dirty="0" smtClean="0">
                <a:solidFill>
                  <a:srgbClr val="FF0000"/>
                </a:solidFill>
              </a:rPr>
              <a:t> the </a:t>
            </a:r>
            <a:r>
              <a:rPr lang="fr-CH" dirty="0" err="1" smtClean="0">
                <a:solidFill>
                  <a:srgbClr val="FF0000"/>
                </a:solidFill>
              </a:rPr>
              <a:t>baseline</a:t>
            </a:r>
            <a:r>
              <a:rPr lang="fr-CH" dirty="0" smtClean="0">
                <a:solidFill>
                  <a:srgbClr val="FF0000"/>
                </a:solidFill>
              </a:rPr>
              <a:t> by 3 to 8 </a:t>
            </a:r>
            <a:r>
              <a:rPr lang="fr-CH" dirty="0" smtClean="0"/>
              <a:t>times</a:t>
            </a:r>
            <a:endParaRPr lang="fr-CH" dirty="0"/>
          </a:p>
          <a:p>
            <a:pPr lvl="1"/>
            <a:r>
              <a:rPr lang="fr-CH" dirty="0" err="1" smtClean="0"/>
              <a:t>Perfect</a:t>
            </a:r>
            <a:r>
              <a:rPr lang="fr-CH" dirty="0" smtClean="0"/>
              <a:t> </a:t>
            </a:r>
            <a:r>
              <a:rPr lang="fr-CH" dirty="0" err="1" smtClean="0"/>
              <a:t>matching</a:t>
            </a:r>
            <a:r>
              <a:rPr lang="fr-CH" dirty="0" smtClean="0"/>
              <a:t> </a:t>
            </a:r>
            <a:r>
              <a:rPr lang="fr-CH" dirty="0" err="1" smtClean="0"/>
              <a:t>attack</a:t>
            </a:r>
            <a:r>
              <a:rPr lang="fr-CH" dirty="0" smtClean="0"/>
              <a:t> more </a:t>
            </a:r>
            <a:r>
              <a:rPr lang="fr-CH" dirty="0" err="1" smtClean="0"/>
              <a:t>successful</a:t>
            </a:r>
            <a:r>
              <a:rPr lang="fr-CH" dirty="0" smtClean="0"/>
              <a:t> </a:t>
            </a:r>
            <a:r>
              <a:rPr lang="fr-CH" dirty="0" err="1" smtClean="0"/>
              <a:t>than</a:t>
            </a:r>
            <a:r>
              <a:rPr lang="fr-CH" dirty="0" smtClean="0"/>
              <a:t> the identification </a:t>
            </a:r>
            <a:r>
              <a:rPr lang="fr-CH" dirty="0" err="1" smtClean="0"/>
              <a:t>attack</a:t>
            </a:r>
            <a:r>
              <a:rPr lang="fr-CH" dirty="0" smtClean="0"/>
              <a:t>: </a:t>
            </a:r>
            <a:r>
              <a:rPr lang="fr-CH" dirty="0" smtClean="0">
                <a:solidFill>
                  <a:srgbClr val="FF0000"/>
                </a:solidFill>
              </a:rPr>
              <a:t>23% </a:t>
            </a:r>
            <a:r>
              <a:rPr lang="fr-CH" dirty="0" smtClean="0"/>
              <a:t>of correct match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>
                <a:solidFill>
                  <a:srgbClr val="FF0000"/>
                </a:solidFill>
              </a:rPr>
              <a:t>5</a:t>
            </a:r>
            <a:r>
              <a:rPr lang="fr-CH" dirty="0" smtClean="0">
                <a:solidFill>
                  <a:srgbClr val="FF0000"/>
                </a:solidFill>
              </a:rPr>
              <a:t>0 </a:t>
            </a:r>
            <a:r>
              <a:rPr lang="fr-CH" dirty="0" err="1" smtClean="0">
                <a:solidFill>
                  <a:srgbClr val="FF0000"/>
                </a:solidFill>
              </a:rPr>
              <a:t>individuals</a:t>
            </a:r>
            <a:endParaRPr lang="fr-CH" dirty="0" smtClean="0">
              <a:solidFill>
                <a:srgbClr val="FF0000"/>
              </a:solidFill>
            </a:endParaRPr>
          </a:p>
          <a:p>
            <a:pPr lvl="1"/>
            <a:r>
              <a:rPr lang="fr-CH" dirty="0" err="1" smtClean="0"/>
              <a:t>These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naturally</a:t>
            </a:r>
            <a:r>
              <a:rPr lang="fr-CH" dirty="0" smtClean="0"/>
              <a:t> </a:t>
            </a:r>
            <a:r>
              <a:rPr lang="fr-CH" dirty="0" err="1" smtClean="0"/>
              <a:t>improve</a:t>
            </a:r>
            <a:r>
              <a:rPr lang="fr-CH" dirty="0" smtClean="0"/>
              <a:t> (or </a:t>
            </a:r>
            <a:r>
              <a:rPr lang="fr-CH" dirty="0" err="1" smtClean="0"/>
              <a:t>worsen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a </a:t>
            </a:r>
            <a:r>
              <a:rPr lang="fr-CH" dirty="0" err="1" smtClean="0"/>
              <a:t>privacy</a:t>
            </a:r>
            <a:r>
              <a:rPr lang="fr-CH" dirty="0" smtClean="0"/>
              <a:t> point of </a:t>
            </a:r>
            <a:r>
              <a:rPr lang="fr-CH" dirty="0" err="1" smtClean="0"/>
              <a:t>view</a:t>
            </a:r>
            <a:r>
              <a:rPr lang="fr-CH" dirty="0" smtClean="0"/>
              <a:t>!) </a:t>
            </a:r>
            <a:r>
              <a:rPr lang="fr-CH" dirty="0" err="1" smtClean="0"/>
              <a:t>with</a:t>
            </a:r>
            <a:r>
              <a:rPr lang="fr-CH" dirty="0" smtClean="0"/>
              <a:t> the </a:t>
            </a:r>
            <a:r>
              <a:rPr lang="fr-CH" dirty="0" err="1" smtClean="0"/>
              <a:t>progress</a:t>
            </a:r>
            <a:r>
              <a:rPr lang="fr-CH" dirty="0" smtClean="0"/>
              <a:t> of </a:t>
            </a:r>
            <a:r>
              <a:rPr lang="fr-CH" dirty="0" err="1" smtClean="0"/>
              <a:t>genomic</a:t>
            </a:r>
            <a:r>
              <a:rPr lang="fr-CH" dirty="0" smtClean="0"/>
              <a:t> </a:t>
            </a:r>
            <a:r>
              <a:rPr lang="fr-CH" dirty="0" err="1" smtClean="0"/>
              <a:t>knowledge</a:t>
            </a:r>
            <a:endParaRPr lang="fr-CH" dirty="0" smtClean="0"/>
          </a:p>
          <a:p>
            <a:r>
              <a:rPr lang="fr-CH" dirty="0" smtClean="0"/>
              <a:t>Future </a:t>
            </a:r>
            <a:r>
              <a:rPr lang="fr-CH" dirty="0" err="1" smtClean="0"/>
              <a:t>work</a:t>
            </a:r>
            <a:endParaRPr lang="fr-CH" dirty="0"/>
          </a:p>
          <a:p>
            <a:pPr lvl="1"/>
            <a:r>
              <a:rPr lang="fr-CH" dirty="0" smtClean="0"/>
              <a:t>Use more data =&gt; </a:t>
            </a:r>
            <a:r>
              <a:rPr lang="fr-CH" dirty="0" err="1" smtClean="0"/>
              <a:t>enhanced</a:t>
            </a:r>
            <a:r>
              <a:rPr lang="fr-CH" dirty="0" smtClean="0"/>
              <a:t> </a:t>
            </a:r>
            <a:r>
              <a:rPr lang="fr-CH" dirty="0" err="1" smtClean="0"/>
              <a:t>supervised</a:t>
            </a:r>
            <a:r>
              <a:rPr lang="fr-CH" dirty="0" smtClean="0"/>
              <a:t> </a:t>
            </a:r>
            <a:r>
              <a:rPr lang="fr-CH" dirty="0" err="1" smtClean="0"/>
              <a:t>approach</a:t>
            </a:r>
            <a:endParaRPr lang="fr-CH" dirty="0" smtClean="0"/>
          </a:p>
          <a:p>
            <a:pPr lvl="1"/>
            <a:r>
              <a:rPr lang="fr-CH" dirty="0" err="1" smtClean="0"/>
              <a:t>Implementation</a:t>
            </a:r>
            <a:r>
              <a:rPr lang="fr-CH" dirty="0" smtClean="0"/>
              <a:t> of </a:t>
            </a:r>
            <a:r>
              <a:rPr lang="fr-CH" dirty="0" err="1" smtClean="0"/>
              <a:t>countermeasures</a:t>
            </a:r>
            <a:r>
              <a:rPr lang="fr-CH" dirty="0" smtClean="0"/>
              <a:t> (</a:t>
            </a:r>
            <a:r>
              <a:rPr lang="fr-CH" dirty="0" err="1" smtClean="0"/>
              <a:t>e.g</a:t>
            </a:r>
            <a:r>
              <a:rPr lang="fr-CH" dirty="0" smtClean="0"/>
              <a:t>., </a:t>
            </a:r>
            <a:r>
              <a:rPr lang="fr-CH" dirty="0" err="1" smtClean="0"/>
              <a:t>obfuscation</a:t>
            </a:r>
            <a:r>
              <a:rPr lang="fr-CH" dirty="0" smtClean="0"/>
              <a:t>)</a:t>
            </a:r>
          </a:p>
          <a:p>
            <a:pPr lvl="1"/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EA42-B99E-4649-90FA-3266EAC12FF9}" type="datetime1">
              <a:rPr lang="fr-FR" sz="1100" smtClean="0">
                <a:solidFill>
                  <a:schemeClr val="tx2"/>
                </a:solidFill>
              </a:rPr>
              <a:pPr/>
              <a:t>29/06/2016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33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32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Conclusion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 smtClean="0"/>
              <a:t>The </a:t>
            </a:r>
            <a:r>
              <a:rPr lang="fr-CH" dirty="0" err="1" smtClean="0">
                <a:solidFill>
                  <a:srgbClr val="FF0000"/>
                </a:solidFill>
              </a:rPr>
              <a:t>genomic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revolution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coming</a:t>
            </a:r>
            <a:endParaRPr lang="fr-CH" dirty="0" smtClean="0"/>
          </a:p>
          <a:p>
            <a:pPr lvl="1"/>
            <a:r>
              <a:rPr lang="fr-CH" dirty="0" smtClean="0"/>
              <a:t>Millions (if not billions) of </a:t>
            </a:r>
            <a:r>
              <a:rPr lang="fr-CH" dirty="0" err="1" smtClean="0"/>
              <a:t>people’s</a:t>
            </a:r>
            <a:r>
              <a:rPr lang="fr-CH" dirty="0" smtClean="0"/>
              <a:t> DNA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sequenced</a:t>
            </a:r>
            <a:r>
              <a:rPr lang="fr-CH" dirty="0" smtClean="0"/>
              <a:t> in the </a:t>
            </a:r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decade</a:t>
            </a:r>
            <a:endParaRPr lang="fr-CH" dirty="0" smtClean="0"/>
          </a:p>
          <a:p>
            <a:r>
              <a:rPr lang="fr-CH" dirty="0" err="1" smtClean="0"/>
              <a:t>Given</a:t>
            </a:r>
            <a:r>
              <a:rPr lang="fr-CH" dirty="0" smtClean="0"/>
              <a:t> the </a:t>
            </a:r>
            <a:r>
              <a:rPr lang="fr-CH" dirty="0" err="1" smtClean="0">
                <a:solidFill>
                  <a:srgbClr val="FF0000"/>
                </a:solidFill>
              </a:rPr>
              <a:t>very</a:t>
            </a:r>
            <a:r>
              <a:rPr lang="fr-CH" dirty="0" smtClean="0">
                <a:solidFill>
                  <a:srgbClr val="FF0000"/>
                </a:solidFill>
              </a:rPr>
              <a:t> sensitive </a:t>
            </a:r>
            <a:r>
              <a:rPr lang="fr-CH" dirty="0" smtClean="0"/>
              <a:t>information </a:t>
            </a:r>
            <a:r>
              <a:rPr lang="fr-CH" dirty="0" err="1" smtClean="0"/>
              <a:t>its</a:t>
            </a:r>
            <a:r>
              <a:rPr lang="fr-CH" dirty="0" smtClean="0"/>
              <a:t> </a:t>
            </a:r>
            <a:r>
              <a:rPr lang="fr-CH" dirty="0" err="1" smtClean="0"/>
              <a:t>contains</a:t>
            </a:r>
            <a:r>
              <a:rPr lang="fr-CH" dirty="0" smtClean="0"/>
              <a:t>, the </a:t>
            </a:r>
            <a:r>
              <a:rPr lang="fr-CH" dirty="0" err="1" smtClean="0"/>
              <a:t>genome</a:t>
            </a:r>
            <a:r>
              <a:rPr lang="fr-CH" dirty="0" smtClean="0"/>
              <a:t> must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protected</a:t>
            </a:r>
            <a:endParaRPr lang="fr-CH" dirty="0" smtClean="0"/>
          </a:p>
          <a:p>
            <a:pPr lvl="1"/>
            <a:r>
              <a:rPr lang="fr-CH" dirty="0" smtClean="0"/>
              <a:t>First </a:t>
            </a:r>
            <a:r>
              <a:rPr lang="fr-CH" dirty="0" err="1" smtClean="0"/>
              <a:t>step</a:t>
            </a:r>
            <a:r>
              <a:rPr lang="fr-CH" dirty="0" smtClean="0"/>
              <a:t> </a:t>
            </a:r>
            <a:r>
              <a:rPr lang="fr-CH" dirty="0" err="1" smtClean="0"/>
              <a:t>towards</a:t>
            </a:r>
            <a:r>
              <a:rPr lang="fr-CH" dirty="0" smtClean="0"/>
              <a:t> more </a:t>
            </a:r>
            <a:r>
              <a:rPr lang="fr-CH" dirty="0" err="1" smtClean="0"/>
              <a:t>genomic</a:t>
            </a:r>
            <a:r>
              <a:rPr lang="fr-CH" dirty="0" smtClean="0"/>
              <a:t> </a:t>
            </a:r>
            <a:r>
              <a:rPr lang="fr-CH" dirty="0" err="1" smtClean="0"/>
              <a:t>privacy</a:t>
            </a:r>
            <a:r>
              <a:rPr lang="fr-CH" dirty="0" smtClean="0"/>
              <a:t>: </a:t>
            </a:r>
            <a:r>
              <a:rPr lang="fr-CH" dirty="0" err="1" smtClean="0"/>
              <a:t>fully</a:t>
            </a:r>
            <a:r>
              <a:rPr lang="fr-CH" dirty="0" smtClean="0"/>
              <a:t> </a:t>
            </a:r>
            <a:r>
              <a:rPr lang="fr-CH" dirty="0" err="1" smtClean="0">
                <a:solidFill>
                  <a:srgbClr val="FF0000"/>
                </a:solidFill>
              </a:rPr>
              <a:t>characterize</a:t>
            </a:r>
            <a:r>
              <a:rPr lang="fr-CH" dirty="0" smtClean="0"/>
              <a:t> and </a:t>
            </a:r>
            <a:r>
              <a:rPr lang="fr-CH" dirty="0" err="1" smtClean="0"/>
              <a:t>formally</a:t>
            </a:r>
            <a:r>
              <a:rPr lang="fr-CH" dirty="0" smtClean="0"/>
              <a:t> </a:t>
            </a:r>
            <a:r>
              <a:rPr lang="fr-CH" dirty="0" err="1" smtClean="0">
                <a:solidFill>
                  <a:srgbClr val="FF0000"/>
                </a:solidFill>
              </a:rPr>
              <a:t>quantify</a:t>
            </a:r>
            <a:r>
              <a:rPr lang="fr-CH" dirty="0" smtClean="0"/>
              <a:t> the </a:t>
            </a:r>
            <a:r>
              <a:rPr lang="fr-CH" dirty="0" err="1" smtClean="0"/>
              <a:t>risks</a:t>
            </a:r>
            <a:r>
              <a:rPr lang="fr-CH" dirty="0" smtClean="0"/>
              <a:t> in </a:t>
            </a:r>
            <a:r>
              <a:rPr lang="fr-CH" dirty="0" err="1" smtClean="0"/>
              <a:t>order</a:t>
            </a:r>
            <a:r>
              <a:rPr lang="fr-CH" dirty="0" smtClean="0"/>
              <a:t> to</a:t>
            </a:r>
          </a:p>
          <a:p>
            <a:pPr lvl="2"/>
            <a:r>
              <a:rPr lang="fr-CH" dirty="0" err="1" smtClean="0"/>
              <a:t>Raise</a:t>
            </a:r>
            <a:r>
              <a:rPr lang="fr-CH" dirty="0" smtClean="0"/>
              <a:t> </a:t>
            </a:r>
            <a:r>
              <a:rPr lang="fr-CH" dirty="0" err="1" smtClean="0"/>
              <a:t>general</a:t>
            </a:r>
            <a:r>
              <a:rPr lang="fr-CH" dirty="0" smtClean="0"/>
              <a:t> </a:t>
            </a:r>
            <a:r>
              <a:rPr lang="fr-CH" dirty="0" err="1" smtClean="0"/>
              <a:t>awareness</a:t>
            </a:r>
            <a:r>
              <a:rPr lang="fr-CH" dirty="0" smtClean="0"/>
              <a:t> about the </a:t>
            </a:r>
            <a:r>
              <a:rPr lang="fr-CH" dirty="0" err="1" smtClean="0"/>
              <a:t>risks</a:t>
            </a:r>
            <a:endParaRPr lang="fr-CH" dirty="0" smtClean="0"/>
          </a:p>
          <a:p>
            <a:pPr lvl="2"/>
            <a:r>
              <a:rPr lang="fr-CH" dirty="0" smtClean="0"/>
              <a:t>Design </a:t>
            </a:r>
            <a:r>
              <a:rPr lang="fr-CH" dirty="0" err="1" smtClean="0"/>
              <a:t>proper</a:t>
            </a:r>
            <a:r>
              <a:rPr lang="fr-CH" dirty="0" smtClean="0"/>
              <a:t> protection </a:t>
            </a:r>
            <a:r>
              <a:rPr lang="fr-CH" dirty="0" err="1" smtClean="0"/>
              <a:t>mechanisms</a:t>
            </a:r>
            <a:endParaRPr lang="fr-CH" dirty="0"/>
          </a:p>
          <a:p>
            <a:r>
              <a:rPr lang="fr-CH" dirty="0" smtClean="0"/>
              <a:t>Open </a:t>
            </a:r>
            <a:r>
              <a:rPr lang="fr-CH" dirty="0" smtClean="0">
                <a:solidFill>
                  <a:srgbClr val="FF0000"/>
                </a:solidFill>
              </a:rPr>
              <a:t>crucial</a:t>
            </a:r>
            <a:r>
              <a:rPr lang="fr-CH" dirty="0" smtClean="0"/>
              <a:t> questions</a:t>
            </a:r>
          </a:p>
          <a:p>
            <a:pPr lvl="1"/>
            <a:r>
              <a:rPr lang="fr-CH" dirty="0" err="1" smtClean="0"/>
              <a:t>Economic</a:t>
            </a:r>
            <a:r>
              <a:rPr lang="fr-CH" dirty="0" smtClean="0"/>
              <a:t> value and </a:t>
            </a:r>
            <a:r>
              <a:rPr lang="fr-CH" dirty="0" err="1" smtClean="0"/>
              <a:t>legal</a:t>
            </a:r>
            <a:r>
              <a:rPr lang="fr-CH" dirty="0" smtClean="0"/>
              <a:t> </a:t>
            </a:r>
            <a:r>
              <a:rPr lang="fr-CH" dirty="0" err="1" smtClean="0"/>
              <a:t>ownership</a:t>
            </a:r>
            <a:r>
              <a:rPr lang="fr-CH" dirty="0" smtClean="0"/>
              <a:t> of the </a:t>
            </a:r>
            <a:r>
              <a:rPr lang="fr-CH" dirty="0" err="1" smtClean="0"/>
              <a:t>genomic</a:t>
            </a:r>
            <a:r>
              <a:rPr lang="fr-CH" dirty="0" smtClean="0"/>
              <a:t>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EA42-B99E-4649-90FA-3266EAC12FF9}" type="datetime1">
              <a:rPr lang="fr-FR" sz="1100" smtClean="0">
                <a:solidFill>
                  <a:schemeClr val="tx2"/>
                </a:solidFill>
              </a:rPr>
              <a:pPr/>
              <a:t>29/06/2016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34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91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118561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genomeprivacy.org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4935"/>
            <a:ext cx="8873762" cy="2228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New community website</a:t>
            </a:r>
          </a:p>
          <a:p>
            <a:pPr lvl="1"/>
            <a:r>
              <a:rPr lang="en-US" sz="1800" dirty="0" smtClean="0"/>
              <a:t>Searchable list of publications in genome privacy and security</a:t>
            </a:r>
          </a:p>
          <a:p>
            <a:pPr lvl="1"/>
            <a:r>
              <a:rPr lang="en-US" sz="1800" dirty="0" smtClean="0"/>
              <a:t>List of major media news on the topic (from Science, Nature, </a:t>
            </a:r>
            <a:r>
              <a:rPr lang="en-US" sz="1800" dirty="0" err="1" smtClean="0"/>
              <a:t>GenomeWeb</a:t>
            </a:r>
            <a:r>
              <a:rPr lang="en-US" sz="1800" dirty="0" smtClean="0"/>
              <a:t>, etc.)</a:t>
            </a:r>
          </a:p>
          <a:p>
            <a:pPr lvl="1"/>
            <a:r>
              <a:rPr lang="en-US" sz="1800" dirty="0" smtClean="0"/>
              <a:t>Research groups and companies involved</a:t>
            </a:r>
          </a:p>
          <a:p>
            <a:pPr lvl="1"/>
            <a:r>
              <a:rPr lang="en-US" sz="1800" dirty="0" smtClean="0"/>
              <a:t>Tutorial and tools</a:t>
            </a:r>
          </a:p>
          <a:p>
            <a:pPr lvl="1"/>
            <a:r>
              <a:rPr lang="en-US" sz="1800" dirty="0" smtClean="0"/>
              <a:t>Events (past &amp; future)</a:t>
            </a:r>
          </a:p>
          <a:p>
            <a:pPr lvl="1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0AAA-AAA7-4345-AD2B-2CCBD17FCA1C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 descr="Screen Shot 2015-05-30 at 16.45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62" y="1124744"/>
            <a:ext cx="5394550" cy="366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30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76" y="4965603"/>
            <a:ext cx="2599476" cy="2423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01028" cy="914400"/>
          </a:xfrm>
        </p:spPr>
        <p:txBody>
          <a:bodyPr/>
          <a:lstStyle/>
          <a:p>
            <a:r>
              <a:rPr lang="fr-CH" dirty="0" err="1" smtClean="0"/>
              <a:t>Genomic</a:t>
            </a:r>
            <a:r>
              <a:rPr lang="fr-CH" dirty="0" smtClean="0"/>
              <a:t> Data </a:t>
            </a:r>
            <a:r>
              <a:rPr lang="fr-CH" dirty="0" err="1" smtClean="0"/>
              <a:t>Deluge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214422"/>
            <a:ext cx="8136903" cy="54549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Genotyping </a:t>
            </a:r>
            <a:r>
              <a:rPr lang="en-US" dirty="0" smtClean="0">
                <a:solidFill>
                  <a:srgbClr val="FF0000"/>
                </a:solidFill>
              </a:rPr>
              <a:t>&lt; 100$ </a:t>
            </a:r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&gt; 950k people genotyped by 23andMe</a:t>
            </a:r>
          </a:p>
          <a:p>
            <a:r>
              <a:rPr lang="en-US" dirty="0" smtClean="0"/>
              <a:t>Recent governmental and industrial </a:t>
            </a:r>
            <a:r>
              <a:rPr lang="en-US" dirty="0" smtClean="0">
                <a:solidFill>
                  <a:srgbClr val="FF0000"/>
                </a:solidFill>
              </a:rPr>
              <a:t>initiatives</a:t>
            </a:r>
          </a:p>
          <a:p>
            <a:pPr lvl="1"/>
            <a:r>
              <a:rPr lang="en-US" dirty="0" smtClean="0"/>
              <a:t>President </a:t>
            </a:r>
            <a:r>
              <a:rPr lang="en-US" dirty="0" smtClean="0">
                <a:solidFill>
                  <a:srgbClr val="FF0000"/>
                </a:solidFill>
              </a:rPr>
              <a:t>Obama</a:t>
            </a:r>
            <a:r>
              <a:rPr lang="en-US" dirty="0" smtClean="0"/>
              <a:t>’s Precision Medicine Initiative (01/2015) =&gt; 1M+ citizens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orbel" charset="0"/>
                <a:cs typeface="ＭＳ Ｐゴシック" charset="0"/>
              </a:rPr>
              <a:t>Google</a:t>
            </a:r>
            <a:r>
              <a:rPr lang="en-US" dirty="0">
                <a:latin typeface="Corbel" charset="0"/>
                <a:cs typeface="ＭＳ Ｐゴシック" charset="0"/>
              </a:rPr>
              <a:t> Genomics (API to store, process, explore, and share DNA data</a:t>
            </a:r>
            <a:r>
              <a:rPr lang="en-US" dirty="0" smtClean="0">
                <a:latin typeface="Corbel" charset="0"/>
                <a:cs typeface="ＭＳ Ｐゴシック" charset="0"/>
              </a:rPr>
              <a:t>)</a:t>
            </a:r>
            <a:r>
              <a:rPr lang="en-US" dirty="0">
                <a:latin typeface="Corbel" charset="0"/>
                <a:cs typeface="ＭＳ Ｐゴシック" charset="0"/>
              </a:rPr>
              <a:t> </a:t>
            </a:r>
            <a:endParaRPr lang="en-US" dirty="0" smtClean="0">
              <a:latin typeface="Corbel" charset="0"/>
              <a:cs typeface="ＭＳ Ｐゴシック" charset="0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rbel" charset="0"/>
                <a:cs typeface="ＭＳ Ｐゴシック" charset="0"/>
              </a:rPr>
              <a:t>Microsoft </a:t>
            </a:r>
            <a:r>
              <a:rPr lang="en-US" dirty="0">
                <a:latin typeface="Corbel" charset="0"/>
                <a:cs typeface="ＭＳ Ｐゴシック" charset="0"/>
              </a:rPr>
              <a:t>Research (genomic research in collaboration with Sanger Center</a:t>
            </a:r>
            <a:r>
              <a:rPr lang="en-US" dirty="0" smtClean="0">
                <a:latin typeface="Corbel" charset="0"/>
                <a:cs typeface="ＭＳ Ｐゴシック" charset="0"/>
              </a:rPr>
              <a:t>)</a:t>
            </a:r>
          </a:p>
          <a:p>
            <a:pPr lvl="1"/>
            <a:r>
              <a:rPr lang="en-US" dirty="0">
                <a:latin typeface="Corbel" charset="0"/>
                <a:cs typeface="ＭＳ Ｐゴシック" charset="0"/>
              </a:rPr>
              <a:t>Global Alliance for Genomics &amp; </a:t>
            </a:r>
            <a:r>
              <a:rPr lang="en-US" dirty="0" smtClean="0">
                <a:latin typeface="Corbel" charset="0"/>
                <a:cs typeface="ＭＳ Ｐゴシック" charset="0"/>
              </a:rPr>
              <a:t>Health (</a:t>
            </a:r>
            <a:r>
              <a:rPr lang="en-US" dirty="0">
                <a:latin typeface="Corbel" charset="0"/>
                <a:cs typeface="ＭＳ Ｐゴシック" charset="0"/>
              </a:rPr>
              <a:t>common framework for effective, responsible and </a:t>
            </a:r>
            <a:r>
              <a:rPr lang="en-US" b="1" dirty="0">
                <a:solidFill>
                  <a:srgbClr val="FF0000"/>
                </a:solidFill>
                <a:latin typeface="Corbel" charset="0"/>
                <a:cs typeface="ＭＳ Ｐゴシック" charset="0"/>
              </a:rPr>
              <a:t>secure</a:t>
            </a:r>
            <a:r>
              <a:rPr lang="en-US" dirty="0">
                <a:latin typeface="Corbel" charset="0"/>
                <a:cs typeface="ＭＳ Ｐゴシック" charset="0"/>
              </a:rPr>
              <a:t> sharing of genomic and clinical </a:t>
            </a:r>
            <a:r>
              <a:rPr lang="en-US" dirty="0" smtClean="0">
                <a:latin typeface="Corbel" charset="0"/>
                <a:cs typeface="ＭＳ Ｐゴシック" charset="0"/>
              </a:rPr>
              <a:t>data)</a:t>
            </a:r>
          </a:p>
          <a:p>
            <a:r>
              <a:rPr lang="en-US" dirty="0" smtClean="0"/>
              <a:t>Genomic-data </a:t>
            </a:r>
            <a:r>
              <a:rPr lang="en-US" dirty="0" smtClean="0">
                <a:solidFill>
                  <a:srgbClr val="FF0000"/>
                </a:solidFill>
              </a:rPr>
              <a:t>benefits</a:t>
            </a:r>
          </a:p>
          <a:p>
            <a:pPr lvl="1"/>
            <a:r>
              <a:rPr lang="en-US" dirty="0" smtClean="0"/>
              <a:t>Providing substantial improvement in </a:t>
            </a:r>
            <a:br>
              <a:rPr lang="en-US" dirty="0" smtClean="0"/>
            </a:br>
            <a:r>
              <a:rPr lang="en-US" dirty="0" smtClean="0"/>
              <a:t>diagnosis and personalized medicine</a:t>
            </a:r>
          </a:p>
          <a:p>
            <a:pPr lvl="1"/>
            <a:r>
              <a:rPr lang="en-US" dirty="0" smtClean="0"/>
              <a:t>Helping medical research progress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Sharing</a:t>
            </a:r>
            <a:r>
              <a:rPr lang="en-US" dirty="0" smtClean="0"/>
              <a:t> of genomic data</a:t>
            </a:r>
          </a:p>
          <a:p>
            <a:pPr lvl="1"/>
            <a:r>
              <a:rPr lang="en-US" dirty="0" smtClean="0"/>
              <a:t>Thousands of genomes are already available online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OpenSNP</a:t>
            </a:r>
            <a:r>
              <a:rPr lang="en-US" dirty="0"/>
              <a:t>,</a:t>
            </a:r>
            <a:r>
              <a:rPr lang="en-US" dirty="0" smtClean="0"/>
              <a:t> Personal Genome Project, …)</a:t>
            </a:r>
          </a:p>
          <a:p>
            <a:pPr lvl="1"/>
            <a:r>
              <a:rPr lang="en-US" dirty="0" smtClean="0"/>
              <a:t>First motivation for sharing: help research [1]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1052736"/>
            <a:ext cx="1485538" cy="804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556" y="6505599"/>
            <a:ext cx="810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[1] http</a:t>
            </a:r>
            <a:r>
              <a:rPr lang="fr-CH" sz="1400" dirty="0"/>
              <a:t>://opensnp.wordpress.com/2011/11/17/first-results-of-the-survey-on-sharing-genetic-information/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44" y="4029460"/>
            <a:ext cx="1233960" cy="163910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4</a:t>
            </a:fld>
            <a:endParaRPr kumimoji="0" lang="en-US" sz="1200">
              <a:solidFill>
                <a:schemeClr val="tx2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7092280" y="1412776"/>
            <a:ext cx="1475687" cy="910208"/>
            <a:chOff x="4976282" y="2609373"/>
            <a:chExt cx="1302878" cy="884933"/>
          </a:xfrm>
        </p:grpSpPr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282" y="2609373"/>
              <a:ext cx="1302878" cy="86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3174" y="3276946"/>
              <a:ext cx="1071048" cy="217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7546976" y="2448419"/>
            <a:ext cx="1489520" cy="485355"/>
            <a:chOff x="5973763" y="2713038"/>
            <a:chExt cx="1912937" cy="581025"/>
          </a:xfrm>
        </p:grpSpPr>
        <p:pic>
          <p:nvPicPr>
            <p:cNvPr id="16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92" t="34303" r="10381" b="36984"/>
            <a:stretch>
              <a:fillRect/>
            </a:stretch>
          </p:blipFill>
          <p:spPr bwMode="auto">
            <a:xfrm>
              <a:off x="6138863" y="2882900"/>
              <a:ext cx="1747837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763" y="2713038"/>
              <a:ext cx="588962" cy="46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65" y="3429000"/>
            <a:ext cx="2191769" cy="49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www.mediabistro.com/fishbowldc/files/2013/05/5271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55321"/>
            <a:ext cx="1154239" cy="153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Screen Shot 2015-05-31 at 21.15.15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62" y="4113075"/>
            <a:ext cx="1249972" cy="159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93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yday\Documents\Usenix_posters\Usenix_security\images\gatta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19" y="2492896"/>
            <a:ext cx="1366917" cy="169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214" y="476672"/>
            <a:ext cx="2809324" cy="5868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01028" cy="914400"/>
          </a:xfrm>
        </p:spPr>
        <p:txBody>
          <a:bodyPr/>
          <a:lstStyle/>
          <a:p>
            <a:r>
              <a:rPr lang="fr-CH" dirty="0" err="1" smtClean="0"/>
              <a:t>Genomic</a:t>
            </a:r>
            <a:r>
              <a:rPr lang="fr-CH" dirty="0" smtClean="0"/>
              <a:t> </a:t>
            </a:r>
            <a:r>
              <a:rPr lang="fr-CH" dirty="0" err="1" smtClean="0"/>
              <a:t>Privacy</a:t>
            </a:r>
            <a:r>
              <a:rPr lang="fr-CH" dirty="0" smtClean="0"/>
              <a:t> </a:t>
            </a:r>
            <a:r>
              <a:rPr lang="fr-CH" dirty="0" err="1" smtClean="0"/>
              <a:t>Risks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176422" cy="4806866"/>
          </a:xfrm>
        </p:spPr>
        <p:txBody>
          <a:bodyPr>
            <a:normAutofit fontScale="92500" lnSpcReduction="10000"/>
          </a:bodyPr>
          <a:lstStyle/>
          <a:p>
            <a:r>
              <a:rPr lang="fr-CH" dirty="0" err="1"/>
              <a:t>Genome</a:t>
            </a:r>
            <a:r>
              <a:rPr lang="fr-CH" dirty="0"/>
              <a:t> </a:t>
            </a:r>
            <a:r>
              <a:rPr lang="fr-CH" dirty="0" smtClean="0"/>
              <a:t>carries </a:t>
            </a:r>
            <a:r>
              <a:rPr lang="fr-CH" dirty="0" smtClean="0">
                <a:solidFill>
                  <a:srgbClr val="FF0000"/>
                </a:solidFill>
              </a:rPr>
              <a:t>sensitive</a:t>
            </a:r>
            <a:r>
              <a:rPr lang="fr-CH" dirty="0" smtClean="0"/>
              <a:t> information about</a:t>
            </a:r>
          </a:p>
          <a:p>
            <a:pPr lvl="1"/>
            <a:r>
              <a:rPr lang="fr-CH" dirty="0" err="1" smtClean="0"/>
              <a:t>Predisposition</a:t>
            </a:r>
            <a:r>
              <a:rPr lang="fr-CH" dirty="0" smtClean="0"/>
              <a:t> to </a:t>
            </a:r>
            <a:r>
              <a:rPr lang="fr-CH" dirty="0" err="1" smtClean="0"/>
              <a:t>diseases</a:t>
            </a:r>
            <a:endParaRPr lang="fr-CH" dirty="0" smtClean="0"/>
          </a:p>
          <a:p>
            <a:pPr lvl="2"/>
            <a:r>
              <a:rPr lang="fr-CH" dirty="0" err="1" smtClean="0"/>
              <a:t>Genetic</a:t>
            </a:r>
            <a:r>
              <a:rPr lang="fr-CH" dirty="0" smtClean="0"/>
              <a:t> discrimination in </a:t>
            </a:r>
            <a:r>
              <a:rPr lang="fr-CH" dirty="0" err="1" smtClean="0"/>
              <a:t>health</a:t>
            </a:r>
            <a:r>
              <a:rPr lang="fr-CH" dirty="0"/>
              <a:t> </a:t>
            </a:r>
            <a:r>
              <a:rPr lang="fr-CH" dirty="0" smtClean="0"/>
              <a:t>or life </a:t>
            </a:r>
            <a:r>
              <a:rPr lang="fr-CH" dirty="0" err="1" smtClean="0"/>
              <a:t>insurance</a:t>
            </a:r>
            <a:r>
              <a:rPr lang="fr-CH" dirty="0" smtClean="0"/>
              <a:t>, …</a:t>
            </a:r>
          </a:p>
          <a:p>
            <a:pPr lvl="1"/>
            <a:r>
              <a:rPr lang="fr-CH" dirty="0" smtClean="0"/>
              <a:t>Future </a:t>
            </a:r>
            <a:r>
              <a:rPr lang="fr-CH" dirty="0" err="1" smtClean="0"/>
              <a:t>physical</a:t>
            </a:r>
            <a:r>
              <a:rPr lang="fr-CH" dirty="0" smtClean="0"/>
              <a:t> conditions </a:t>
            </a:r>
          </a:p>
          <a:p>
            <a:pPr lvl="2"/>
            <a:r>
              <a:rPr lang="fr-CH" dirty="0" err="1" smtClean="0"/>
              <a:t>Genetic</a:t>
            </a:r>
            <a:r>
              <a:rPr lang="fr-CH" dirty="0" smtClean="0"/>
              <a:t> discrimination in </a:t>
            </a:r>
            <a:r>
              <a:rPr lang="fr-CH" dirty="0" err="1" smtClean="0"/>
              <a:t>work</a:t>
            </a:r>
            <a:r>
              <a:rPr lang="fr-CH" dirty="0" smtClean="0"/>
              <a:t>, sports, ...</a:t>
            </a:r>
          </a:p>
          <a:p>
            <a:pPr lvl="1"/>
            <a:r>
              <a:rPr lang="fr-CH" dirty="0" err="1" smtClean="0"/>
              <a:t>Kinship</a:t>
            </a:r>
            <a:endParaRPr lang="fr-CH" dirty="0" smtClean="0"/>
          </a:p>
          <a:p>
            <a:pPr lvl="2"/>
            <a:r>
              <a:rPr lang="fr-CH" dirty="0" smtClean="0"/>
              <a:t>Familial </a:t>
            </a:r>
            <a:r>
              <a:rPr lang="fr-CH" dirty="0" err="1" smtClean="0"/>
              <a:t>tragedies</a:t>
            </a:r>
            <a:r>
              <a:rPr lang="fr-CH" dirty="0" smtClean="0"/>
              <a:t> (</a:t>
            </a:r>
            <a:r>
              <a:rPr lang="fr-CH" dirty="0" err="1" smtClean="0"/>
              <a:t>like</a:t>
            </a:r>
            <a:r>
              <a:rPr lang="fr-CH" dirty="0" smtClean="0"/>
              <a:t> divorce </a:t>
            </a:r>
            <a:r>
              <a:rPr lang="fr-CH" dirty="0" err="1" smtClean="0"/>
              <a:t>caused</a:t>
            </a:r>
            <a:r>
              <a:rPr lang="fr-CH" dirty="0" smtClean="0"/>
              <a:t> by</a:t>
            </a:r>
            <a:br>
              <a:rPr lang="fr-CH" dirty="0" smtClean="0"/>
            </a:br>
            <a:r>
              <a:rPr lang="fr-CH" dirty="0" smtClean="0"/>
              <a:t>the </a:t>
            </a:r>
            <a:r>
              <a:rPr lang="fr-CH" dirty="0" err="1" smtClean="0"/>
              <a:t>discovery</a:t>
            </a:r>
            <a:r>
              <a:rPr lang="fr-CH" dirty="0" smtClean="0"/>
              <a:t> of </a:t>
            </a:r>
            <a:r>
              <a:rPr lang="fr-CH" dirty="0" err="1" smtClean="0"/>
              <a:t>illegitimate</a:t>
            </a:r>
            <a:r>
              <a:rPr lang="fr-CH" dirty="0" smtClean="0"/>
              <a:t> </a:t>
            </a:r>
            <a:r>
              <a:rPr lang="fr-CH" dirty="0" err="1" smtClean="0"/>
              <a:t>offspring</a:t>
            </a:r>
            <a:r>
              <a:rPr lang="fr-CH" dirty="0" smtClean="0"/>
              <a:t>  [</a:t>
            </a:r>
            <a:r>
              <a:rPr lang="fr-CH" dirty="0"/>
              <a:t>2</a:t>
            </a:r>
            <a:r>
              <a:rPr lang="fr-CH" dirty="0" smtClean="0"/>
              <a:t>])</a:t>
            </a:r>
          </a:p>
          <a:p>
            <a:pPr lvl="1"/>
            <a:r>
              <a:rPr lang="fr-CH" dirty="0" smtClean="0"/>
              <a:t>Physical </a:t>
            </a:r>
            <a:r>
              <a:rPr lang="fr-CH" dirty="0" err="1" smtClean="0"/>
              <a:t>appearance</a:t>
            </a:r>
            <a:r>
              <a:rPr lang="fr-CH" dirty="0" smtClean="0"/>
              <a:t>, </a:t>
            </a:r>
            <a:r>
              <a:rPr lang="fr-CH" dirty="0" err="1" smtClean="0"/>
              <a:t>metabolism</a:t>
            </a:r>
            <a:endParaRPr lang="fr-CH" dirty="0" smtClean="0"/>
          </a:p>
          <a:p>
            <a:r>
              <a:rPr lang="fr-CH" dirty="0" smtClean="0"/>
              <a:t>The </a:t>
            </a:r>
            <a:r>
              <a:rPr lang="fr-CH" dirty="0" err="1" smtClean="0"/>
              <a:t>privacy</a:t>
            </a:r>
            <a:r>
              <a:rPr lang="fr-CH" dirty="0" smtClean="0"/>
              <a:t> situation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>
                <a:solidFill>
                  <a:srgbClr val="FF0000"/>
                </a:solidFill>
              </a:rPr>
              <a:t>worsened</a:t>
            </a:r>
            <a:r>
              <a:rPr lang="fr-CH" dirty="0" smtClean="0"/>
              <a:t> by</a:t>
            </a:r>
          </a:p>
          <a:p>
            <a:pPr lvl="1"/>
            <a:r>
              <a:rPr lang="fr-CH" dirty="0" smtClean="0"/>
              <a:t>The non-</a:t>
            </a:r>
            <a:r>
              <a:rPr lang="fr-CH" dirty="0" err="1" smtClean="0"/>
              <a:t>revokability</a:t>
            </a:r>
            <a:r>
              <a:rPr lang="fr-CH" dirty="0" smtClean="0"/>
              <a:t> of </a:t>
            </a:r>
            <a:r>
              <a:rPr lang="fr-CH" dirty="0" err="1" smtClean="0"/>
              <a:t>genomic</a:t>
            </a:r>
            <a:r>
              <a:rPr lang="fr-CH" dirty="0" smtClean="0"/>
              <a:t> data</a:t>
            </a:r>
          </a:p>
          <a:p>
            <a:pPr lvl="1"/>
            <a:r>
              <a:rPr lang="fr-CH" dirty="0" err="1" smtClean="0"/>
              <a:t>Interdependent</a:t>
            </a:r>
            <a:r>
              <a:rPr lang="fr-CH" dirty="0" smtClean="0"/>
              <a:t> </a:t>
            </a:r>
            <a:r>
              <a:rPr lang="fr-CH" dirty="0" err="1" smtClean="0"/>
              <a:t>risks</a:t>
            </a:r>
            <a:endParaRPr lang="fr-CH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2008" y="6330806"/>
            <a:ext cx="9108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[</a:t>
            </a:r>
            <a:r>
              <a:rPr lang="fr-CH" sz="1600" dirty="0"/>
              <a:t>2</a:t>
            </a:r>
            <a:r>
              <a:rPr lang="fr-CH" sz="1600" dirty="0" smtClean="0"/>
              <a:t>] </a:t>
            </a:r>
            <a:r>
              <a:rPr lang="fr-CH" sz="1500" dirty="0"/>
              <a:t>http://</a:t>
            </a:r>
            <a:r>
              <a:rPr lang="fr-CH" sz="1500" dirty="0" smtClean="0"/>
              <a:t>www.vox.com/2014/9/9/5975653/with-genetic-testing-i-gave-my-parents-the-gift-of-divorce-23andme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5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349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6736262" cy="5141138"/>
          </a:xfrm>
        </p:spPr>
        <p:txBody>
          <a:bodyPr>
            <a:normAutofit/>
          </a:bodyPr>
          <a:lstStyle/>
          <a:p>
            <a:r>
              <a:rPr lang="en-US" dirty="0" smtClean="0"/>
              <a:t>Statistical inference </a:t>
            </a:r>
          </a:p>
          <a:p>
            <a:pPr lvl="1"/>
            <a:r>
              <a:rPr lang="en-US" dirty="0" smtClean="0"/>
              <a:t>Kin genomic privacy</a:t>
            </a:r>
          </a:p>
          <a:p>
            <a:pPr lvl="2"/>
            <a:r>
              <a:rPr lang="fr-CH" sz="1800" dirty="0" smtClean="0"/>
              <a:t>M. Humbert</a:t>
            </a:r>
            <a:r>
              <a:rPr lang="fr-CH" sz="1800" dirty="0"/>
              <a:t>, </a:t>
            </a:r>
            <a:r>
              <a:rPr lang="fr-CH" sz="1800" dirty="0" smtClean="0"/>
              <a:t>E. </a:t>
            </a:r>
            <a:r>
              <a:rPr lang="fr-CH" sz="1800" dirty="0"/>
              <a:t>Ayday, </a:t>
            </a:r>
            <a:r>
              <a:rPr lang="fr-CH" sz="1800" dirty="0" smtClean="0"/>
              <a:t>J.-P. </a:t>
            </a:r>
            <a:r>
              <a:rPr lang="fr-CH" sz="1800" dirty="0"/>
              <a:t>Hubaux, </a:t>
            </a:r>
            <a:r>
              <a:rPr lang="fr-CH" sz="1800" dirty="0" err="1" smtClean="0"/>
              <a:t>A.Telenti</a:t>
            </a:r>
            <a:r>
              <a:rPr lang="fr-CH" sz="1800" dirty="0"/>
              <a:t>. </a:t>
            </a:r>
            <a:r>
              <a:rPr lang="fr-CH" sz="1800" dirty="0" smtClean="0"/>
              <a:t/>
            </a:r>
            <a:br>
              <a:rPr lang="fr-CH" sz="1800" dirty="0" smtClean="0"/>
            </a:br>
            <a:r>
              <a:rPr lang="fr-CH" sz="1800" i="1" dirty="0" err="1" smtClean="0"/>
              <a:t>Addressing</a:t>
            </a:r>
            <a:r>
              <a:rPr lang="fr-CH" sz="1800" i="1" dirty="0" smtClean="0"/>
              <a:t> </a:t>
            </a:r>
            <a:r>
              <a:rPr lang="fr-CH" sz="1800" i="1" dirty="0"/>
              <a:t>the </a:t>
            </a:r>
            <a:r>
              <a:rPr lang="fr-CH" sz="1800" i="1" dirty="0" err="1"/>
              <a:t>Concerns</a:t>
            </a:r>
            <a:r>
              <a:rPr lang="fr-CH" sz="1800" i="1" dirty="0"/>
              <a:t> of the </a:t>
            </a:r>
            <a:r>
              <a:rPr lang="fr-CH" sz="1800" i="1" dirty="0" err="1"/>
              <a:t>Lacks</a:t>
            </a:r>
            <a:r>
              <a:rPr lang="fr-CH" sz="1800" i="1" dirty="0"/>
              <a:t> </a:t>
            </a:r>
            <a:r>
              <a:rPr lang="fr-CH" sz="1800" i="1" dirty="0" err="1"/>
              <a:t>Family</a:t>
            </a:r>
            <a:r>
              <a:rPr lang="fr-CH" sz="1800" i="1" dirty="0"/>
              <a:t>: </a:t>
            </a:r>
            <a:r>
              <a:rPr lang="fr-CH" sz="1800" i="1" dirty="0" smtClean="0"/>
              <a:t/>
            </a:r>
            <a:br>
              <a:rPr lang="fr-CH" sz="1800" i="1" dirty="0" smtClean="0"/>
            </a:br>
            <a:r>
              <a:rPr lang="fr-CH" sz="1800" i="1" dirty="0" smtClean="0"/>
              <a:t>Quantification </a:t>
            </a:r>
            <a:r>
              <a:rPr lang="fr-CH" sz="1800" i="1" dirty="0"/>
              <a:t>of </a:t>
            </a:r>
            <a:r>
              <a:rPr lang="fr-CH" sz="1800" i="1" dirty="0" err="1"/>
              <a:t>Kin</a:t>
            </a:r>
            <a:r>
              <a:rPr lang="fr-CH" sz="1800" i="1" dirty="0"/>
              <a:t> </a:t>
            </a:r>
            <a:r>
              <a:rPr lang="fr-CH" sz="1800" i="1" dirty="0" err="1"/>
              <a:t>Genomic</a:t>
            </a:r>
            <a:r>
              <a:rPr lang="fr-CH" sz="1800" i="1" dirty="0"/>
              <a:t> </a:t>
            </a:r>
            <a:r>
              <a:rPr lang="fr-CH" sz="1800" i="1" dirty="0" err="1"/>
              <a:t>Privacy</a:t>
            </a:r>
            <a:r>
              <a:rPr lang="fr-CH" sz="1800" dirty="0" smtClean="0"/>
              <a:t>. CCS 2013</a:t>
            </a:r>
            <a:endParaRPr lang="en-US" sz="1800" dirty="0"/>
          </a:p>
          <a:p>
            <a:r>
              <a:rPr lang="en-US" dirty="0" smtClean="0"/>
              <a:t>De-</a:t>
            </a:r>
            <a:r>
              <a:rPr lang="en-US" dirty="0" err="1" smtClean="0"/>
              <a:t>anonymization</a:t>
            </a:r>
            <a:endParaRPr lang="en-US" dirty="0" smtClean="0"/>
          </a:p>
          <a:p>
            <a:pPr lvl="1"/>
            <a:r>
              <a:rPr lang="en-US" dirty="0" smtClean="0"/>
              <a:t>Of genomic databases with phenotypic traits</a:t>
            </a:r>
          </a:p>
          <a:p>
            <a:pPr lvl="2"/>
            <a:r>
              <a:rPr lang="fr-CH" sz="1800" dirty="0" smtClean="0"/>
              <a:t>M. </a:t>
            </a:r>
            <a:r>
              <a:rPr lang="fr-CH" sz="1800" dirty="0"/>
              <a:t>Humbert, </a:t>
            </a:r>
            <a:r>
              <a:rPr lang="fr-CH" sz="1800" dirty="0" smtClean="0"/>
              <a:t>K. Huguenin</a:t>
            </a:r>
            <a:r>
              <a:rPr lang="fr-CH" sz="1800" dirty="0"/>
              <a:t>, </a:t>
            </a:r>
            <a:r>
              <a:rPr lang="fr-CH" sz="1800" dirty="0" smtClean="0"/>
              <a:t>J. </a:t>
            </a:r>
            <a:r>
              <a:rPr lang="fr-CH" sz="1800" dirty="0"/>
              <a:t>Hugonot, </a:t>
            </a:r>
            <a:r>
              <a:rPr lang="fr-CH" sz="1800" dirty="0" smtClean="0"/>
              <a:t>E. </a:t>
            </a:r>
            <a:r>
              <a:rPr lang="fr-CH" sz="1800" dirty="0"/>
              <a:t>Ayday, </a:t>
            </a:r>
            <a:r>
              <a:rPr lang="fr-CH" sz="1800" dirty="0" smtClean="0"/>
              <a:t>J.-P. </a:t>
            </a:r>
            <a:r>
              <a:rPr lang="fr-CH" sz="1800" dirty="0"/>
              <a:t>Hubaux. </a:t>
            </a:r>
            <a:r>
              <a:rPr lang="fr-CH" sz="1800" dirty="0" smtClean="0"/>
              <a:t/>
            </a:r>
            <a:br>
              <a:rPr lang="fr-CH" sz="1800" dirty="0" smtClean="0"/>
            </a:br>
            <a:r>
              <a:rPr lang="fr-CH" sz="1800" i="1" dirty="0" smtClean="0"/>
              <a:t>De-</a:t>
            </a:r>
            <a:r>
              <a:rPr lang="fr-CH" sz="1800" i="1" dirty="0" err="1" smtClean="0"/>
              <a:t>anonymizing</a:t>
            </a:r>
            <a:r>
              <a:rPr lang="fr-CH" sz="1800" i="1" dirty="0" smtClean="0"/>
              <a:t> </a:t>
            </a:r>
            <a:r>
              <a:rPr lang="fr-CH" sz="1800" i="1" dirty="0" err="1"/>
              <a:t>Genomic</a:t>
            </a:r>
            <a:r>
              <a:rPr lang="fr-CH" sz="1800" i="1" dirty="0"/>
              <a:t> </a:t>
            </a:r>
            <a:r>
              <a:rPr lang="fr-CH" sz="1800" i="1" dirty="0" err="1"/>
              <a:t>Databases</a:t>
            </a:r>
            <a:r>
              <a:rPr lang="fr-CH" sz="1800" i="1" dirty="0"/>
              <a:t> with </a:t>
            </a:r>
            <a:r>
              <a:rPr lang="fr-CH" sz="1800" i="1" dirty="0" err="1"/>
              <a:t>Phenotypic</a:t>
            </a:r>
            <a:r>
              <a:rPr lang="fr-CH" sz="1800" i="1" dirty="0"/>
              <a:t> </a:t>
            </a:r>
            <a:r>
              <a:rPr lang="fr-CH" sz="1800" i="1" dirty="0" smtClean="0"/>
              <a:t>Traits. </a:t>
            </a:r>
            <a:r>
              <a:rPr lang="fr-CH" sz="1800" dirty="0" smtClean="0"/>
              <a:t>PETS 2015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45A0-A7B5-4B35-8CA0-27046B7E1130}" type="datetime1">
              <a:rPr lang="fr-FR" sz="1100" smtClean="0">
                <a:solidFill>
                  <a:schemeClr val="tx2"/>
                </a:solidFill>
              </a:rPr>
              <a:pPr/>
              <a:t>29/06/2016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6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16" y="1398376"/>
            <a:ext cx="2474457" cy="18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66" y="4222288"/>
            <a:ext cx="1731102" cy="13457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84368" y="378904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?</a:t>
            </a:r>
            <a:endParaRPr lang="fr-CH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24328" y="3813791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?</a:t>
            </a:r>
            <a:endParaRPr lang="fr-CH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44408" y="3813791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?</a:t>
            </a:r>
            <a:endParaRPr lang="fr-CH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676456" y="386104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?</a:t>
            </a:r>
            <a:endParaRPr lang="fr-CH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08304" y="386104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?</a:t>
            </a:r>
            <a:endParaRPr lang="fr-CH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Henrietta</a:t>
            </a:r>
            <a:r>
              <a:rPr lang="fr-CH" dirty="0" smtClean="0"/>
              <a:t> </a:t>
            </a:r>
            <a:r>
              <a:rPr lang="fr-CH" dirty="0" err="1" smtClean="0"/>
              <a:t>Lacks</a:t>
            </a:r>
            <a:r>
              <a:rPr lang="fr-CH" dirty="0" smtClean="0"/>
              <a:t> and </a:t>
            </a:r>
            <a:r>
              <a:rPr lang="fr-CH" dirty="0" err="1" smtClean="0"/>
              <a:t>her</a:t>
            </a:r>
            <a:r>
              <a:rPr lang="fr-CH" dirty="0" smtClean="0"/>
              <a:t> </a:t>
            </a:r>
            <a:r>
              <a:rPr lang="fr-CH" dirty="0" err="1" smtClean="0"/>
              <a:t>Family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EA42-B99E-4649-90FA-3266EAC12FF9}" type="datetime1">
              <a:rPr lang="fr-FR" sz="1100" smtClean="0">
                <a:solidFill>
                  <a:schemeClr val="tx2"/>
                </a:solidFill>
              </a:rPr>
              <a:pPr/>
              <a:t>29/06/2016</a:t>
            </a:fld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7</a:t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88" y="2084773"/>
            <a:ext cx="5746052" cy="3432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82452"/>
            <a:ext cx="2736304" cy="477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03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01028" cy="914400"/>
          </a:xfrm>
        </p:spPr>
        <p:txBody>
          <a:bodyPr/>
          <a:lstStyle/>
          <a:p>
            <a:r>
              <a:rPr lang="fr-CH" dirty="0" smtClean="0"/>
              <a:t>Cross-</a:t>
            </a:r>
            <a:r>
              <a:rPr lang="fr-CH" dirty="0" err="1"/>
              <a:t>W</a:t>
            </a:r>
            <a:r>
              <a:rPr lang="fr-CH" dirty="0" err="1" smtClean="0"/>
              <a:t>ebsite</a:t>
            </a:r>
            <a:r>
              <a:rPr lang="fr-CH" dirty="0" smtClean="0"/>
              <a:t> </a:t>
            </a:r>
            <a:r>
              <a:rPr lang="fr-CH" dirty="0" err="1"/>
              <a:t>A</a:t>
            </a:r>
            <a:r>
              <a:rPr lang="fr-CH" dirty="0" err="1" smtClean="0"/>
              <a:t>ttack</a:t>
            </a:r>
            <a:endParaRPr lang="fr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6788531" cy="478853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cxnSp>
        <p:nvCxnSpPr>
          <p:cNvPr id="11" name="Straight Arrow Connector 10"/>
          <p:cNvCxnSpPr>
            <a:stCxn id="7" idx="2"/>
          </p:cNvCxnSpPr>
          <p:nvPr/>
        </p:nvCxnSpPr>
        <p:spPr>
          <a:xfrm flipH="1">
            <a:off x="5220072" y="5085184"/>
            <a:ext cx="1458133" cy="9482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3528" y="6033482"/>
            <a:ext cx="8280920" cy="707886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fr-CH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Correlated</a:t>
            </a:r>
            <a:r>
              <a:rPr lang="fr-C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</a:t>
            </a:r>
            <a:r>
              <a:rPr lang="fr-C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information </a:t>
            </a:r>
            <a:r>
              <a:rPr lang="fr-CH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</a:t>
            </a:r>
            <a:r>
              <a:rPr lang="fr-C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fr-C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</a:t>
            </a:r>
            <a:r>
              <a:rPr lang="fr-C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=&gt; </a:t>
            </a:r>
            <a:r>
              <a:rPr lang="fr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C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fr-CH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</a:t>
            </a:r>
            <a:r>
              <a:rPr lang="fr-C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sharing </a:t>
            </a:r>
            <a:r>
              <a:rPr lang="fr-CH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fr-C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fr-CH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</a:t>
            </a:r>
            <a:r>
              <a:rPr lang="fr-C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genome </a:t>
            </a:r>
            <a:r>
              <a:rPr lang="fr-CH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threatens</a:t>
            </a:r>
            <a:r>
              <a:rPr lang="fr-C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fr-C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CH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</a:t>
            </a:r>
            <a:r>
              <a:rPr lang="fr-C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relatives’ </a:t>
            </a:r>
            <a:r>
              <a:rPr lang="fr-CH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genomic</a:t>
            </a:r>
            <a:r>
              <a:rPr lang="fr-C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privacy</a:t>
            </a:r>
            <a:endParaRPr lang="fr-C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84060"/>
            <a:ext cx="4439925" cy="5353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95" y="2996952"/>
            <a:ext cx="3710420" cy="208823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Oval 5"/>
          <p:cNvSpPr/>
          <p:nvPr/>
        </p:nvSpPr>
        <p:spPr>
          <a:xfrm>
            <a:off x="4211960" y="4941168"/>
            <a:ext cx="2664296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95736" y="5787621"/>
            <a:ext cx="1152128" cy="245861"/>
          </a:xfrm>
          <a:prstGeom prst="straightConnector1">
            <a:avLst/>
          </a:prstGeom>
          <a:ln w="381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8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06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19370"/>
            <a:ext cx="3888432" cy="24232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44208" y="4437112"/>
            <a:ext cx="959326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01028" cy="914400"/>
          </a:xfrm>
        </p:spPr>
        <p:txBody>
          <a:bodyPr/>
          <a:lstStyle/>
          <a:p>
            <a:r>
              <a:rPr lang="en-US" dirty="0" smtClean="0"/>
              <a:t>Genomics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80728"/>
            <a:ext cx="8186766" cy="5141138"/>
          </a:xfrm>
        </p:spPr>
        <p:txBody>
          <a:bodyPr/>
          <a:lstStyle/>
          <a:p>
            <a:r>
              <a:rPr lang="en-US" dirty="0" smtClean="0"/>
              <a:t>Human genome consists of 3 billion nucleotide pairs, i.e. 3B pairs of 4 letters (A, C, G, or T)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rganized into 23 pairs of chromosomes</a:t>
            </a:r>
          </a:p>
          <a:p>
            <a:pPr lvl="1"/>
            <a:r>
              <a:rPr lang="en-US" dirty="0" smtClean="0"/>
              <a:t>~99.9% of the genome is identical between 2 individuals</a:t>
            </a:r>
          </a:p>
          <a:p>
            <a:r>
              <a:rPr lang="en-US" dirty="0" smtClean="0"/>
              <a:t>Single nucleotide polymorphism (SNP)</a:t>
            </a:r>
          </a:p>
          <a:p>
            <a:pPr lvl="1"/>
            <a:r>
              <a:rPr lang="en-US" dirty="0" smtClean="0"/>
              <a:t>&gt; 50 million SNP positions  in human genome</a:t>
            </a:r>
          </a:p>
          <a:p>
            <a:pPr lvl="1"/>
            <a:r>
              <a:rPr lang="en-US" dirty="0" smtClean="0"/>
              <a:t>Disease risk can be computed by analyzing</a:t>
            </a:r>
            <a:br>
              <a:rPr lang="en-US" dirty="0" smtClean="0"/>
            </a:br>
            <a:r>
              <a:rPr lang="en-US" dirty="0" smtClean="0"/>
              <a:t>particular SNPs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10" y="2967356"/>
            <a:ext cx="1920994" cy="240586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9</a:t>
            </a:fld>
            <a:endParaRPr kumimoji="0" lang="en-US" sz="1200">
              <a:solidFill>
                <a:schemeClr val="tx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83968" y="4419370"/>
            <a:ext cx="2390069" cy="2470038"/>
            <a:chOff x="4283968" y="4419370"/>
            <a:chExt cx="2390069" cy="2470038"/>
          </a:xfrm>
        </p:grpSpPr>
        <p:sp>
          <p:nvSpPr>
            <p:cNvPr id="4" name="Rectangle 3"/>
            <p:cNvSpPr/>
            <p:nvPr/>
          </p:nvSpPr>
          <p:spPr>
            <a:xfrm>
              <a:off x="4283968" y="4419370"/>
              <a:ext cx="2160240" cy="252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12729" y="4987627"/>
              <a:ext cx="2160240" cy="252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12729" y="5191143"/>
              <a:ext cx="2160240" cy="252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99992" y="5762178"/>
              <a:ext cx="2160240" cy="252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13797" y="6042372"/>
              <a:ext cx="2160240" cy="252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83968" y="6637380"/>
              <a:ext cx="2160240" cy="252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40968"/>
            <a:ext cx="4392488" cy="292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56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_LCA1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_LCA1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template_LCA1</Template>
  <TotalTime>10388</TotalTime>
  <Words>1948</Words>
  <Application>Microsoft Macintosh PowerPoint</Application>
  <PresentationFormat>On-screen Show (4:3)</PresentationFormat>
  <Paragraphs>508</Paragraphs>
  <Slides>35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Calibri</vt:lpstr>
      <vt:lpstr>Cambria Math</vt:lpstr>
      <vt:lpstr>Corbel</vt:lpstr>
      <vt:lpstr>ＭＳ Ｐゴシック</vt:lpstr>
      <vt:lpstr>Symbol</vt:lpstr>
      <vt:lpstr>Times New Roman</vt:lpstr>
      <vt:lpstr>Wingdings</vt:lpstr>
      <vt:lpstr>Wingdings 2</vt:lpstr>
      <vt:lpstr>Wingdings 3</vt:lpstr>
      <vt:lpstr>Arial</vt:lpstr>
      <vt:lpstr>template_LCA1</vt:lpstr>
      <vt:lpstr>1_template_LCA1</vt:lpstr>
      <vt:lpstr>Inference and De-anonymization Attacks against Genomic Privacy</vt:lpstr>
      <vt:lpstr>(Human) System Security</vt:lpstr>
      <vt:lpstr>Programming Human Beings…</vt:lpstr>
      <vt:lpstr>Genomic Data Deluge</vt:lpstr>
      <vt:lpstr>Genomic Privacy Risks</vt:lpstr>
      <vt:lpstr>Outline </vt:lpstr>
      <vt:lpstr>Henrietta Lacks and her Family</vt:lpstr>
      <vt:lpstr>Cross-Website Attack</vt:lpstr>
      <vt:lpstr>Genomics 101</vt:lpstr>
      <vt:lpstr>Linkage Disequilibrium (LD)</vt:lpstr>
      <vt:lpstr>Quantifying Kin Genomic Privacy</vt:lpstr>
      <vt:lpstr>Reconstruction Attacks</vt:lpstr>
      <vt:lpstr>Inference Algorithms</vt:lpstr>
      <vt:lpstr>Privacy Metrics</vt:lpstr>
      <vt:lpstr>Genomic and Health Privacy</vt:lpstr>
      <vt:lpstr>Framework Evaluation</vt:lpstr>
      <vt:lpstr>80k SNPs, without LD</vt:lpstr>
      <vt:lpstr>100 SNPs in the same region, with LD</vt:lpstr>
      <vt:lpstr>Real Attack Example</vt:lpstr>
      <vt:lpstr>Summary</vt:lpstr>
      <vt:lpstr>Outline </vt:lpstr>
      <vt:lpstr>Genome Sharing and Anonymity </vt:lpstr>
      <vt:lpstr>Genomic-Phenotypic Relations</vt:lpstr>
      <vt:lpstr>Our De-anonymization Attacks</vt:lpstr>
      <vt:lpstr>Typical Attack Scenario</vt:lpstr>
      <vt:lpstr>Perfect Matching Attack</vt:lpstr>
      <vt:lpstr>Data-driven Evaluation</vt:lpstr>
      <vt:lpstr>Selected Phenotypic Traits</vt:lpstr>
      <vt:lpstr>Results – Identification Attack</vt:lpstr>
      <vt:lpstr>Results – Perfect Matching Attack</vt:lpstr>
      <vt:lpstr>Results – Perfect Matching Attack</vt:lpstr>
      <vt:lpstr>Results – Perfect Matching Attack</vt:lpstr>
      <vt:lpstr>Summary</vt:lpstr>
      <vt:lpstr>Conclusion</vt:lpstr>
      <vt:lpstr>genomeprivacy.org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Privacy: De-anonymization, Inference and Strategies</dc:title>
  <dc:creator>Humbert Mathias</dc:creator>
  <cp:lastModifiedBy>Microsoft Office User</cp:lastModifiedBy>
  <cp:revision>161</cp:revision>
  <dcterms:created xsi:type="dcterms:W3CDTF">2015-05-27T08:13:28Z</dcterms:created>
  <dcterms:modified xsi:type="dcterms:W3CDTF">2016-06-29T11:27:52Z</dcterms:modified>
</cp:coreProperties>
</file>